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741" r:id="rId1"/>
  </p:sldMasterIdLst>
  <p:notesMasterIdLst>
    <p:notesMasterId r:id="rId22"/>
  </p:notesMasterIdLst>
  <p:handoutMasterIdLst>
    <p:handoutMasterId r:id="rId23"/>
  </p:handoutMasterIdLst>
  <p:sldIdLst>
    <p:sldId id="388" r:id="rId2"/>
    <p:sldId id="267" r:id="rId3"/>
    <p:sldId id="268" r:id="rId4"/>
    <p:sldId id="314" r:id="rId5"/>
    <p:sldId id="272" r:id="rId6"/>
    <p:sldId id="273" r:id="rId7"/>
    <p:sldId id="398" r:id="rId8"/>
    <p:sldId id="399" r:id="rId9"/>
    <p:sldId id="400" r:id="rId10"/>
    <p:sldId id="401" r:id="rId11"/>
    <p:sldId id="384" r:id="rId12"/>
    <p:sldId id="386" r:id="rId13"/>
    <p:sldId id="387" r:id="rId14"/>
    <p:sldId id="392" r:id="rId15"/>
    <p:sldId id="404" r:id="rId16"/>
    <p:sldId id="402" r:id="rId17"/>
    <p:sldId id="403" r:id="rId18"/>
    <p:sldId id="316" r:id="rId19"/>
    <p:sldId id="393" r:id="rId20"/>
    <p:sldId id="290" r:id="rId21"/>
  </p:sldIdLst>
  <p:sldSz cx="9144000" cy="6858000" type="screen4x3"/>
  <p:notesSz cx="6797675" cy="9926638"/>
  <p:defaultTextStyle>
    <a:defPPr>
      <a:defRPr lang="de-DE"/>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1071">
          <p15:clr>
            <a:srgbClr val="A4A3A4"/>
          </p15:clr>
        </p15:guide>
        <p15:guide id="2" orient="horz" pos="1797">
          <p15:clr>
            <a:srgbClr val="A4A3A4"/>
          </p15:clr>
        </p15:guide>
        <p15:guide id="3" orient="horz" pos="2614">
          <p15:clr>
            <a:srgbClr val="A4A3A4"/>
          </p15:clr>
        </p15:guide>
        <p15:guide id="4" orient="horz" pos="3158">
          <p15:clr>
            <a:srgbClr val="A4A3A4"/>
          </p15:clr>
        </p15:guide>
        <p15:guide id="5" orient="horz" pos="3702">
          <p15:clr>
            <a:srgbClr val="A4A3A4"/>
          </p15:clr>
        </p15:guide>
        <p15:guide id="6" orient="horz" pos="1525">
          <p15:clr>
            <a:srgbClr val="A4A3A4"/>
          </p15:clr>
        </p15:guide>
        <p15:guide id="7" orient="horz" pos="2704">
          <p15:clr>
            <a:srgbClr val="A4A3A4"/>
          </p15:clr>
        </p15:guide>
        <p15:guide id="8" orient="horz" pos="2478">
          <p15:clr>
            <a:srgbClr val="A4A3A4"/>
          </p15:clr>
        </p15:guide>
        <p15:guide id="9" pos="5284">
          <p15:clr>
            <a:srgbClr val="A4A3A4"/>
          </p15:clr>
        </p15:guide>
        <p15:guide id="10" pos="5602">
          <p15:clr>
            <a:srgbClr val="A4A3A4"/>
          </p15:clr>
        </p15:guide>
        <p15:guide id="11" pos="4468">
          <p15:clr>
            <a:srgbClr val="A4A3A4"/>
          </p15:clr>
        </p15:guide>
        <p15:guide id="12" pos="930">
          <p15:clr>
            <a:srgbClr val="A4A3A4"/>
          </p15:clr>
        </p15:guide>
        <p15:guide id="13" pos="1701">
          <p15:clr>
            <a:srgbClr val="A4A3A4"/>
          </p15:clr>
        </p15:guide>
      </p15:sldGuideLst>
    </p:ext>
    <p:ext uri="{2D200454-40CA-4A62-9FC3-DE9A4176ACB9}">
      <p15:notesGuideLst xmlns:p15="http://schemas.microsoft.com/office/powerpoint/2012/main">
        <p15:guide id="1" orient="horz" pos="3127">
          <p15:clr>
            <a:srgbClr val="A4A3A4"/>
          </p15:clr>
        </p15:guide>
        <p15:guide id="2" pos="209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ollrath, Carmen (KM)" initials="Vo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84D8B2"/>
    <a:srgbClr val="82DA9F"/>
    <a:srgbClr val="91DFAB"/>
    <a:srgbClr val="FAE2A0"/>
    <a:srgbClr val="FFFFE1"/>
    <a:srgbClr val="FFFFCC"/>
    <a:srgbClr val="BF1B1B"/>
    <a:srgbClr val="E46C0A"/>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snapVertSplitter="1" vertBarState="minimized" horzBarState="maximized">
    <p:restoredLeft sz="12425" autoAdjust="0"/>
    <p:restoredTop sz="92781" autoAdjust="0"/>
  </p:normalViewPr>
  <p:slideViewPr>
    <p:cSldViewPr>
      <p:cViewPr varScale="1">
        <p:scale>
          <a:sx n="109" d="100"/>
          <a:sy n="109" d="100"/>
        </p:scale>
        <p:origin x="-1740" y="-84"/>
      </p:cViewPr>
      <p:guideLst>
        <p:guide orient="horz" pos="1071"/>
        <p:guide orient="horz" pos="1797"/>
        <p:guide orient="horz" pos="2614"/>
        <p:guide orient="horz" pos="3158"/>
        <p:guide orient="horz" pos="3702"/>
        <p:guide orient="horz" pos="1525"/>
        <p:guide orient="horz" pos="2704"/>
        <p:guide orient="horz" pos="2478"/>
        <p:guide pos="5284"/>
        <p:guide pos="5602"/>
        <p:guide pos="4468"/>
        <p:guide pos="930"/>
        <p:guide pos="1701"/>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125" d="100"/>
        <a:sy n="125" d="100"/>
      </p:scale>
      <p:origin x="0" y="1224"/>
    </p:cViewPr>
  </p:sorterViewPr>
  <p:notesViewPr>
    <p:cSldViewPr showGuides="1">
      <p:cViewPr varScale="1">
        <p:scale>
          <a:sx n="76" d="100"/>
          <a:sy n="76" d="100"/>
        </p:scale>
        <p:origin x="3306" y="108"/>
      </p:cViewPr>
      <p:guideLst>
        <p:guide orient="horz" pos="3127"/>
        <p:guide pos="209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132951" y="579063"/>
            <a:ext cx="1019560" cy="15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1000" i="1">
                <a:latin typeface="Arial" charset="0"/>
              </a:defRPr>
            </a:lvl1pPr>
          </a:lstStyle>
          <a:p>
            <a:r>
              <a:rPr lang="de-DE"/>
              <a:t>Titel des Vortrags</a:t>
            </a:r>
          </a:p>
        </p:txBody>
      </p:sp>
      <p:sp>
        <p:nvSpPr>
          <p:cNvPr id="18436" name="Rectangle 4"/>
          <p:cNvSpPr>
            <a:spLocks noGrp="1" noChangeArrowheads="1"/>
          </p:cNvSpPr>
          <p:nvPr>
            <p:ph type="ftr" sz="quarter" idx="2"/>
          </p:nvPr>
        </p:nvSpPr>
        <p:spPr bwMode="auto">
          <a:xfrm>
            <a:off x="1132950" y="9264870"/>
            <a:ext cx="2361001" cy="15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1000" i="1">
                <a:latin typeface="Arial" charset="0"/>
              </a:defRPr>
            </a:lvl1pPr>
          </a:lstStyle>
          <a:p>
            <a:r>
              <a:rPr lang="de-DE"/>
              <a:t>Vortragender, Anlass, 1. Dezember 2003</a:t>
            </a:r>
          </a:p>
        </p:txBody>
      </p:sp>
      <p:sp>
        <p:nvSpPr>
          <p:cNvPr id="18437" name="Rectangle 5"/>
          <p:cNvSpPr>
            <a:spLocks noGrp="1" noChangeArrowheads="1"/>
          </p:cNvSpPr>
          <p:nvPr>
            <p:ph type="sldNum" sz="quarter" idx="3"/>
          </p:nvPr>
        </p:nvSpPr>
        <p:spPr bwMode="auto">
          <a:xfrm>
            <a:off x="5032233" y="9264870"/>
            <a:ext cx="594743" cy="15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a:defRPr sz="1000" i="1">
                <a:latin typeface="Arial" charset="0"/>
              </a:defRPr>
            </a:lvl1pPr>
          </a:lstStyle>
          <a:p>
            <a:r>
              <a:rPr lang="de-DE"/>
              <a:t>Seite </a:t>
            </a:r>
            <a:fld id="{0A490618-A23A-42F9-955E-4E131AB85C2F}" type="slidenum">
              <a:rPr lang="de-DE"/>
              <a:pPr/>
              <a:t>‹Nr.›</a:t>
            </a:fld>
            <a:endParaRPr lang="de-DE"/>
          </a:p>
        </p:txBody>
      </p:sp>
    </p:spTree>
    <p:extLst>
      <p:ext uri="{BB962C8B-B14F-4D97-AF65-F5344CB8AC3E}">
        <p14:creationId xmlns:p14="http://schemas.microsoft.com/office/powerpoint/2010/main" val="22613458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1132953" y="4715158"/>
            <a:ext cx="4531783" cy="44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Klicken Sie, um die Textformatierung des Masters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7" name="Rectangle 7"/>
          <p:cNvSpPr>
            <a:spLocks noGrp="1" noChangeArrowheads="1"/>
          </p:cNvSpPr>
          <p:nvPr>
            <p:ph type="sldNum" sz="quarter" idx="5"/>
          </p:nvPr>
        </p:nvSpPr>
        <p:spPr bwMode="auto">
          <a:xfrm>
            <a:off x="460190" y="282807"/>
            <a:ext cx="594743" cy="15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1000" i="1">
                <a:latin typeface="Arial" charset="0"/>
              </a:defRPr>
            </a:lvl1pPr>
          </a:lstStyle>
          <a:p>
            <a:r>
              <a:rPr lang="de-DE" dirty="0"/>
              <a:t>Seite </a:t>
            </a:r>
            <a:fld id="{F8FF1768-1DF2-410F-ABF6-E09C1CB8A556}" type="slidenum">
              <a:rPr lang="de-DE"/>
              <a:pPr/>
              <a:t>‹Nr.›</a:t>
            </a:fld>
            <a:endParaRPr lang="de-DE" dirty="0"/>
          </a:p>
        </p:txBody>
      </p:sp>
      <p:sp>
        <p:nvSpPr>
          <p:cNvPr id="3" name="Kopfzeilenplatzhalter 2"/>
          <p:cNvSpPr>
            <a:spLocks noGrp="1"/>
          </p:cNvSpPr>
          <p:nvPr>
            <p:ph type="hdr" sz="quarter"/>
          </p:nvPr>
        </p:nvSpPr>
        <p:spPr>
          <a:xfrm>
            <a:off x="7" y="0"/>
            <a:ext cx="2946145" cy="496888"/>
          </a:xfrm>
          <a:prstGeom prst="rect">
            <a:avLst/>
          </a:prstGeom>
        </p:spPr>
        <p:txBody>
          <a:bodyPr vert="horz" lIns="91440" tIns="45720" rIns="91440" bIns="45720" rtlCol="0"/>
          <a:lstStyle>
            <a:lvl1pPr algn="l">
              <a:defRPr sz="1200"/>
            </a:lvl1pPr>
          </a:lstStyle>
          <a:p>
            <a:endParaRPr lang="de-DE" dirty="0"/>
          </a:p>
        </p:txBody>
      </p:sp>
    </p:spTree>
    <p:extLst>
      <p:ext uri="{BB962C8B-B14F-4D97-AF65-F5344CB8AC3E}">
        <p14:creationId xmlns:p14="http://schemas.microsoft.com/office/powerpoint/2010/main" val="1415042454"/>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190500" algn="l" rtl="0" eaLnBrk="0" fontAlgn="base" hangingPunct="0">
      <a:spcBef>
        <a:spcPct val="30000"/>
      </a:spcBef>
      <a:spcAft>
        <a:spcPct val="0"/>
      </a:spcAft>
      <a:defRPr sz="1200" kern="1200">
        <a:solidFill>
          <a:schemeClr val="tx1"/>
        </a:solidFill>
        <a:latin typeface="Times"/>
        <a:ea typeface="+mn-ea"/>
        <a:cs typeface="+mn-cs"/>
      </a:defRPr>
    </a:lvl2pPr>
    <a:lvl3pPr marL="381000" algn="l" rtl="0" eaLnBrk="0" fontAlgn="base" hangingPunct="0">
      <a:spcBef>
        <a:spcPct val="30000"/>
      </a:spcBef>
      <a:spcAft>
        <a:spcPct val="0"/>
      </a:spcAft>
      <a:defRPr sz="1200" kern="1200">
        <a:solidFill>
          <a:schemeClr val="tx1"/>
        </a:solidFill>
        <a:latin typeface="Times"/>
        <a:ea typeface="+mn-ea"/>
        <a:cs typeface="+mn-cs"/>
      </a:defRPr>
    </a:lvl3pPr>
    <a:lvl4pPr marL="571500" algn="l" rtl="0" eaLnBrk="0" fontAlgn="base" hangingPunct="0">
      <a:spcBef>
        <a:spcPct val="30000"/>
      </a:spcBef>
      <a:spcAft>
        <a:spcPct val="0"/>
      </a:spcAft>
      <a:defRPr sz="1200" kern="1200">
        <a:solidFill>
          <a:schemeClr val="tx1"/>
        </a:solidFill>
        <a:latin typeface="Times"/>
        <a:ea typeface="+mn-ea"/>
        <a:cs typeface="+mn-cs"/>
      </a:defRPr>
    </a:lvl4pPr>
    <a:lvl5pPr marL="7620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bildungsplaene-bw.de/"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vt.kultus-bw.de/events/Formular/342"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bildungspleane-bw.d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schule-bw.de/unterricht/individualisiertes_lernen/"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bildungsplaene-bw.d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bildungsplaene-bw.d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8" name="Foliennummernplatzhalter 7"/>
          <p:cNvSpPr>
            <a:spLocks noGrp="1"/>
          </p:cNvSpPr>
          <p:nvPr>
            <p:ph type="sldNum" sz="quarter" idx="10"/>
          </p:nvPr>
        </p:nvSpPr>
        <p:spPr>
          <a:xfrm>
            <a:off x="650971" y="282775"/>
            <a:ext cx="403961" cy="153888"/>
          </a:xfrm>
        </p:spPr>
        <p:txBody>
          <a:bodyPr/>
          <a:lstStyle/>
          <a:p>
            <a:r>
              <a:rPr lang="de-DE" smtClean="0"/>
              <a:t>Seite </a:t>
            </a:r>
            <a:fld id="{F8FF1768-1DF2-410F-ABF6-E09C1CB8A556}" type="slidenum">
              <a:rPr lang="de-DE" smtClean="0"/>
              <a:pPr/>
              <a:t>1</a:t>
            </a:fld>
            <a:endParaRPr lang="de-DE" dirty="0"/>
          </a:p>
        </p:txBody>
      </p:sp>
      <p:sp>
        <p:nvSpPr>
          <p:cNvPr id="9" name="Kopfzeilenplatzhalter 8"/>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2610834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a:xfrm>
            <a:off x="579464" y="282800"/>
            <a:ext cx="475468" cy="153863"/>
          </a:xfrm>
        </p:spPr>
        <p:txBody>
          <a:bodyPr/>
          <a:lstStyle/>
          <a:p>
            <a:r>
              <a:rPr lang="de-DE" smtClean="0"/>
              <a:t>Seite </a:t>
            </a:r>
            <a:fld id="{F8FF1768-1DF2-410F-ABF6-E09C1CB8A556}" type="slidenum">
              <a:rPr lang="de-DE" smtClean="0"/>
              <a:pPr/>
              <a:t>10</a:t>
            </a:fld>
            <a:endParaRPr lang="de-DE" dirty="0"/>
          </a:p>
        </p:txBody>
      </p:sp>
      <p:sp>
        <p:nvSpPr>
          <p:cNvPr id="5" name="Kopfzeilenplatzhalter 4"/>
          <p:cNvSpPr>
            <a:spLocks noGrp="1"/>
          </p:cNvSpPr>
          <p:nvPr>
            <p:ph type="hdr" sz="quarter" idx="11"/>
          </p:nvPr>
        </p:nvSpPr>
        <p:spPr/>
        <p:txBody>
          <a:bodyPr/>
          <a:lstStyle/>
          <a:p>
            <a:endParaRPr lang="de-DE" dirty="0"/>
          </a:p>
        </p:txBody>
      </p:sp>
      <p:sp>
        <p:nvSpPr>
          <p:cNvPr id="8" name="Notizenplatzhalter 2"/>
          <p:cNvSpPr txBox="1">
            <a:spLocks noGrp="1"/>
          </p:cNvSpPr>
          <p:nvPr>
            <p:ph type="body" sz="quarter" idx="12"/>
          </p:nvPr>
        </p:nvSpPr>
        <p:spPr bwMode="auto">
          <a:xfrm>
            <a:off x="518517" y="4964114"/>
            <a:ext cx="5760640" cy="4319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spcBef>
                <a:spcPct val="30000"/>
              </a:spcBef>
              <a:defRPr sz="1200" u="sng">
                <a:latin typeface="Arial" panose="020B0604020202020204" pitchFamily="34" charset="0"/>
                <a:cs typeface="Arial" panose="020B0604020202020204" pitchFamily="34" charset="0"/>
              </a:defRPr>
            </a:lvl1pPr>
            <a:lvl2pPr marL="190500">
              <a:spcBef>
                <a:spcPct val="30000"/>
              </a:spcBef>
              <a:defRPr sz="1200"/>
            </a:lvl2pPr>
            <a:lvl3pPr marL="381000">
              <a:spcBef>
                <a:spcPct val="30000"/>
              </a:spcBef>
              <a:defRPr sz="1200"/>
            </a:lvl3pPr>
            <a:lvl4pPr marL="571500">
              <a:spcBef>
                <a:spcPct val="30000"/>
              </a:spcBef>
              <a:defRPr sz="1200"/>
            </a:lvl4pPr>
            <a:lvl5pPr marL="762000">
              <a:spcBef>
                <a:spcPct val="30000"/>
              </a:spcBef>
              <a:defRPr sz="1200"/>
            </a:lvl5pPr>
            <a:lvl6pPr>
              <a:defRPr sz="1200">
                <a:latin typeface="+mn-lt"/>
              </a:defRPr>
            </a:lvl6pPr>
            <a:lvl7pPr>
              <a:defRPr sz="1200">
                <a:latin typeface="+mn-lt"/>
              </a:defRPr>
            </a:lvl7pPr>
            <a:lvl8pPr>
              <a:defRPr sz="1200">
                <a:latin typeface="+mn-lt"/>
              </a:defRPr>
            </a:lvl8pPr>
            <a:lvl9pPr>
              <a:defRPr sz="1200">
                <a:latin typeface="+mn-lt"/>
              </a:defRPr>
            </a:lvl9pPr>
          </a:lstStyle>
          <a:p>
            <a:r>
              <a:rPr lang="de-DE" u="none" dirty="0" smtClean="0"/>
              <a:t>Auch die Rückmeldungen von Einzelpersonen wurden berücksichtigt, so z. B. diese Anregung zum Fach Geschichte hinsichtlich der Gewichtung historischer Epochen und epochenübergreifendem Unterricht. </a:t>
            </a:r>
            <a:endParaRPr lang="de-DE" u="none" dirty="0">
              <a:sym typeface="Wingdings" panose="05000000000000000000" pitchFamily="2" charset="2"/>
            </a:endParaRPr>
          </a:p>
        </p:txBody>
      </p:sp>
    </p:spTree>
    <p:extLst>
      <p:ext uri="{BB962C8B-B14F-4D97-AF65-F5344CB8AC3E}">
        <p14:creationId xmlns:p14="http://schemas.microsoft.com/office/powerpoint/2010/main" val="1375678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2" y="4715158"/>
            <a:ext cx="5328592" cy="4466988"/>
          </a:xfrm>
        </p:spPr>
        <p:txBody>
          <a:bodyPr/>
          <a:lstStyle/>
          <a:p>
            <a:pPr marL="171450" indent="-171450">
              <a:buFont typeface="Arial" charset="0"/>
              <a:buChar char="•"/>
            </a:pPr>
            <a:r>
              <a:rPr lang="de-DE" dirty="0">
                <a:latin typeface="Arial" panose="020B0604020202020204" pitchFamily="34" charset="0"/>
                <a:cs typeface="Arial" panose="020B0604020202020204" pitchFamily="34" charset="0"/>
              </a:rPr>
              <a:t>Vom 14. September 2015 bis 30. Oktober 2015 </a:t>
            </a:r>
            <a:r>
              <a:rPr lang="de-DE" dirty="0" smtClean="0">
                <a:latin typeface="Arial" panose="020B0604020202020204" pitchFamily="34" charset="0"/>
                <a:cs typeface="Arial" panose="020B0604020202020204" pitchFamily="34" charset="0"/>
              </a:rPr>
              <a:t>wurden </a:t>
            </a:r>
            <a:r>
              <a:rPr lang="de-DE" dirty="0">
                <a:latin typeface="Arial" panose="020B0604020202020204" pitchFamily="34" charset="0"/>
                <a:cs typeface="Arial" panose="020B0604020202020204" pitchFamily="34" charset="0"/>
              </a:rPr>
              <a:t>Hinweise und Anregungen zu den Anhörungsfassungen aufgenommen.</a:t>
            </a:r>
          </a:p>
          <a:p>
            <a:pPr marL="171450" indent="-171450">
              <a:buFont typeface="Arial" charset="0"/>
              <a:buChar char="•"/>
            </a:pPr>
            <a:r>
              <a:rPr lang="de-DE" dirty="0" smtClean="0">
                <a:solidFill>
                  <a:srgbClr val="000000"/>
                </a:solidFill>
                <a:latin typeface="Arial" panose="020B0604020202020204" pitchFamily="34" charset="0"/>
                <a:cs typeface="Arial" panose="020B0604020202020204" pitchFamily="34" charset="0"/>
              </a:rPr>
              <a:t>Unter </a:t>
            </a:r>
            <a:r>
              <a:rPr lang="de-DE" u="sng" dirty="0" smtClean="0">
                <a:solidFill>
                  <a:srgbClr val="000000"/>
                </a:solidFill>
                <a:latin typeface="Arial" panose="020B0604020202020204" pitchFamily="34" charset="0"/>
                <a:cs typeface="Arial" panose="020B0604020202020204" pitchFamily="34" charset="0"/>
                <a:hlinkClick r:id="rId3"/>
              </a:rPr>
              <a:t>www.bildungsplaene-bw.de</a:t>
            </a:r>
            <a:r>
              <a:rPr lang="de-DE" dirty="0" smtClean="0">
                <a:solidFill>
                  <a:srgbClr val="000000"/>
                </a:solidFill>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stehen der Öffentlichkeit seit dem 14. September</a:t>
            </a:r>
            <a:r>
              <a:rPr lang="de-DE" baseline="0" dirty="0" smtClean="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2015 die Anhörungsfassungen sämtlicher Bildungspläne zur Verfügung. Dies dient zum einen größtmöglicher Transparenz und zum anderen der Gewinnung weiterer Optimierungshinweise.</a:t>
            </a:r>
          </a:p>
          <a:p>
            <a:pPr marL="171450" indent="-171450">
              <a:buFont typeface="Arial" charset="0"/>
              <a:buChar char="•"/>
            </a:pPr>
            <a:r>
              <a:rPr lang="de-DE" dirty="0" smtClean="0">
                <a:latin typeface="Arial" panose="020B0604020202020204" pitchFamily="34" charset="0"/>
                <a:cs typeface="Arial" panose="020B0604020202020204" pitchFamily="34" charset="0"/>
              </a:rPr>
              <a:t>[KLICK – Animation: Kontaktformular erscheint]  Unter Verwendung des Kontaktformulars (</a:t>
            </a:r>
            <a:r>
              <a:rPr lang="de-DE" u="sng" dirty="0" smtClean="0">
                <a:latin typeface="Arial" panose="020B0604020202020204" pitchFamily="34" charset="0"/>
                <a:cs typeface="Arial" panose="020B0604020202020204" pitchFamily="34" charset="0"/>
                <a:hlinkClick r:id="rId4"/>
              </a:rPr>
              <a:t>https://vt.kultus-bw.de/events/Formular/342</a:t>
            </a:r>
            <a:r>
              <a:rPr lang="de-DE" dirty="0" smtClean="0">
                <a:latin typeface="Arial" panose="020B0604020202020204" pitchFamily="34" charset="0"/>
                <a:cs typeface="Arial" panose="020B0604020202020204" pitchFamily="34" charset="0"/>
              </a:rPr>
              <a:t>) bestand während der Anhörung für jede und jeden die Möglichkeit, Stellungnahmen zu den Fachplänen einzureichen.</a:t>
            </a:r>
          </a:p>
          <a:p>
            <a:pPr marL="171450" indent="-171450">
              <a:buFont typeface="Arial" charset="0"/>
              <a:buChar char="•"/>
            </a:pPr>
            <a:r>
              <a:rPr lang="de-DE" dirty="0" smtClean="0">
                <a:latin typeface="Arial" panose="020B0604020202020204" pitchFamily="34" charset="0"/>
                <a:cs typeface="Arial" panose="020B0604020202020204" pitchFamily="34" charset="0"/>
              </a:rPr>
              <a:t>Das </a:t>
            </a:r>
            <a:r>
              <a:rPr lang="de-DE" dirty="0">
                <a:latin typeface="Arial" panose="020B0604020202020204" pitchFamily="34" charset="0"/>
                <a:cs typeface="Arial" panose="020B0604020202020204" pitchFamily="34" charset="0"/>
              </a:rPr>
              <a:t>Kultusministerium </a:t>
            </a:r>
            <a:r>
              <a:rPr lang="de-DE" dirty="0" smtClean="0">
                <a:latin typeface="Arial" panose="020B0604020202020204" pitchFamily="34" charset="0"/>
                <a:cs typeface="Arial" panose="020B0604020202020204" pitchFamily="34" charset="0"/>
              </a:rPr>
              <a:t>hat darüber </a:t>
            </a:r>
            <a:r>
              <a:rPr lang="de-DE" dirty="0">
                <a:latin typeface="Arial" panose="020B0604020202020204" pitchFamily="34" charset="0"/>
                <a:cs typeface="Arial" panose="020B0604020202020204" pitchFamily="34" charset="0"/>
              </a:rPr>
              <a:t>hinaus </a:t>
            </a:r>
            <a:r>
              <a:rPr lang="de-DE" dirty="0" smtClean="0">
                <a:latin typeface="Arial" panose="020B0604020202020204" pitchFamily="34" charset="0"/>
                <a:cs typeface="Arial" panose="020B0604020202020204" pitchFamily="34" charset="0"/>
              </a:rPr>
              <a:t>175 Anhörungspartner </a:t>
            </a:r>
            <a:r>
              <a:rPr lang="de-DE" dirty="0">
                <a:latin typeface="Arial" panose="020B0604020202020204" pitchFamily="34" charset="0"/>
                <a:cs typeface="Arial" panose="020B0604020202020204" pitchFamily="34" charset="0"/>
              </a:rPr>
              <a:t>aus Wissenschaft, Wirtschaft, Gesellschaft und Politik aktiv in das Anhörungsverfahren </a:t>
            </a:r>
            <a:r>
              <a:rPr lang="de-DE" dirty="0" smtClean="0">
                <a:latin typeface="Arial" panose="020B0604020202020204" pitchFamily="34" charset="0"/>
                <a:cs typeface="Arial" panose="020B0604020202020204" pitchFamily="34" charset="0"/>
              </a:rPr>
              <a:t>einbezogen</a:t>
            </a:r>
            <a:r>
              <a:rPr lang="de-DE" dirty="0">
                <a:latin typeface="Arial" panose="020B0604020202020204" pitchFamily="34" charset="0"/>
                <a:cs typeface="Arial" panose="020B0604020202020204" pitchFamily="34" charset="0"/>
              </a:rPr>
              <a:t>.</a:t>
            </a:r>
          </a:p>
          <a:p>
            <a:r>
              <a:rPr lang="de-DE" dirty="0" smtClean="0">
                <a:latin typeface="Arial" panose="020B0604020202020204" pitchFamily="34" charset="0"/>
                <a:cs typeface="Arial" panose="020B0604020202020204" pitchFamily="34" charset="0"/>
              </a:rPr>
              <a:t> </a:t>
            </a:r>
          </a:p>
          <a:p>
            <a:endParaRPr lang="de-DE" dirty="0" smtClean="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a:xfrm>
            <a:off x="579466" y="282807"/>
            <a:ext cx="475467" cy="153863"/>
          </a:xfrm>
        </p:spPr>
        <p:txBody>
          <a:bodyPr/>
          <a:lstStyle/>
          <a:p>
            <a:r>
              <a:rPr lang="de-DE" smtClean="0"/>
              <a:t>Seite </a:t>
            </a:r>
            <a:fld id="{F8FF1768-1DF2-410F-ABF6-E09C1CB8A556}" type="slidenum">
              <a:rPr lang="de-DE" smtClean="0"/>
              <a:pPr/>
              <a:t>11</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2543541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518517" y="4964114"/>
            <a:ext cx="5760640" cy="4247678"/>
          </a:xfrm>
        </p:spPr>
        <p:txBody>
          <a:bodyPr/>
          <a:lstStyle/>
          <a:p>
            <a:pPr marL="0" indent="0">
              <a:buFont typeface="Arial" panose="020B0604020202020204" pitchFamily="34" charset="0"/>
              <a:buNone/>
            </a:pPr>
            <a:r>
              <a:rPr lang="de-DE" dirty="0" smtClean="0">
                <a:latin typeface="Arial" panose="020B0604020202020204" pitchFamily="34" charset="0"/>
                <a:cs typeface="Arial" panose="020B0604020202020204" pitchFamily="34" charset="0"/>
              </a:rPr>
              <a:t>Diese Folie zeigt beispielhaft einen Ausschnitt des Rückmeldeformulars, das von allen Interessierten verwendet werden konnte. </a:t>
            </a:r>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a:xfrm>
            <a:off x="579466" y="282807"/>
            <a:ext cx="475467" cy="153863"/>
          </a:xfrm>
        </p:spPr>
        <p:txBody>
          <a:bodyPr/>
          <a:lstStyle/>
          <a:p>
            <a:r>
              <a:rPr lang="de-DE" smtClean="0"/>
              <a:t>Seite </a:t>
            </a:r>
            <a:fld id="{F8FF1768-1DF2-410F-ABF6-E09C1CB8A556}" type="slidenum">
              <a:rPr lang="de-DE" smtClean="0"/>
              <a:pPr/>
              <a:t>12</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1317060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518517" y="4960827"/>
            <a:ext cx="5760640" cy="4322972"/>
          </a:xfrm>
        </p:spPr>
        <p:txBody>
          <a:bodyPr/>
          <a:lstStyle/>
          <a:p>
            <a:pPr marL="171450" indent="-171450">
              <a:buFont typeface="Arial" charset="0"/>
              <a:buChar char="•"/>
            </a:pPr>
            <a:r>
              <a:rPr lang="de-DE" dirty="0" smtClean="0">
                <a:latin typeface="Arial" panose="020B0604020202020204" pitchFamily="34" charset="0"/>
                <a:cs typeface="Arial" panose="020B0604020202020204" pitchFamily="34" charset="0"/>
              </a:rPr>
              <a:t>Alle </a:t>
            </a:r>
            <a:r>
              <a:rPr lang="de-DE" dirty="0">
                <a:latin typeface="Arial" panose="020B0604020202020204" pitchFamily="34" charset="0"/>
                <a:cs typeface="Arial" panose="020B0604020202020204" pitchFamily="34" charset="0"/>
              </a:rPr>
              <a:t>Stellungnahmen im Rahmen der Anhörung </a:t>
            </a:r>
            <a:r>
              <a:rPr lang="de-DE" dirty="0" smtClean="0">
                <a:latin typeface="Arial" panose="020B0604020202020204" pitchFamily="34" charset="0"/>
                <a:cs typeface="Arial" panose="020B0604020202020204" pitchFamily="34" charset="0"/>
              </a:rPr>
              <a:t>wurden mit der organisatorischen und technischen Unterstützung des </a:t>
            </a:r>
            <a:r>
              <a:rPr lang="de-DE" dirty="0">
                <a:latin typeface="Arial" panose="020B0604020202020204" pitchFamily="34" charset="0"/>
                <a:cs typeface="Arial" panose="020B0604020202020204" pitchFamily="34" charset="0"/>
              </a:rPr>
              <a:t>Service Center Schulverwaltung erfasst und im Kultusministerium </a:t>
            </a:r>
            <a:r>
              <a:rPr lang="de-DE" dirty="0" smtClean="0">
                <a:latin typeface="Arial" panose="020B0604020202020204" pitchFamily="34" charset="0"/>
                <a:cs typeface="Arial" panose="020B0604020202020204" pitchFamily="34" charset="0"/>
              </a:rPr>
              <a:t>aufgenommen.</a:t>
            </a:r>
          </a:p>
          <a:p>
            <a:pPr marL="171450" indent="-171450">
              <a:buFont typeface="Arial" charset="0"/>
              <a:buChar char="•"/>
            </a:pPr>
            <a:r>
              <a:rPr lang="de-DE" dirty="0" smtClean="0">
                <a:latin typeface="Arial" panose="020B0604020202020204" pitchFamily="34" charset="0"/>
                <a:cs typeface="Arial" panose="020B0604020202020204" pitchFamily="34" charset="0"/>
              </a:rPr>
              <a:t>Die </a:t>
            </a:r>
            <a:r>
              <a:rPr lang="de-DE" dirty="0">
                <a:latin typeface="Arial" panose="020B0604020202020204" pitchFamily="34" charset="0"/>
                <a:cs typeface="Arial" panose="020B0604020202020204" pitchFamily="34" charset="0"/>
              </a:rPr>
              <a:t>zuständigen Ansprechpersonen im Kultusministerium </a:t>
            </a:r>
            <a:r>
              <a:rPr lang="de-DE" dirty="0" smtClean="0">
                <a:latin typeface="Arial" panose="020B0604020202020204" pitchFamily="34" charset="0"/>
                <a:cs typeface="Arial" panose="020B0604020202020204" pitchFamily="34" charset="0"/>
              </a:rPr>
              <a:t>haben diese systematisch ausgewertet. </a:t>
            </a:r>
          </a:p>
          <a:p>
            <a:pPr marL="171450" indent="-171450">
              <a:buFont typeface="Arial" charset="0"/>
              <a:buChar char="•"/>
            </a:pPr>
            <a:r>
              <a:rPr lang="de-DE" dirty="0" smtClean="0">
                <a:latin typeface="Arial" panose="020B0604020202020204" pitchFamily="34" charset="0"/>
                <a:cs typeface="Arial" panose="020B0604020202020204" pitchFamily="34" charset="0"/>
              </a:rPr>
              <a:t>Anschließend wurden </a:t>
            </a:r>
            <a:r>
              <a:rPr lang="de-DE" dirty="0">
                <a:latin typeface="Arial" panose="020B0604020202020204" pitchFamily="34" charset="0"/>
                <a:cs typeface="Arial" panose="020B0604020202020204" pitchFamily="34" charset="0"/>
              </a:rPr>
              <a:t>alle Stellungnahmen mit entsprechenden Hinweisen zur Weiterarbeit dem Landesinstitut für Schulentwicklung bzw. dem Landesinstitut für Schulsport, Schulkunst und Schulmusik übergeben. </a:t>
            </a:r>
            <a:endParaRPr lang="de-DE" dirty="0" smtClean="0">
              <a:latin typeface="Arial" panose="020B0604020202020204" pitchFamily="34" charset="0"/>
              <a:cs typeface="Arial" panose="020B0604020202020204" pitchFamily="34" charset="0"/>
            </a:endParaRPr>
          </a:p>
          <a:p>
            <a:pPr marL="171450" indent="-171450">
              <a:buFont typeface="Arial" charset="0"/>
              <a:buChar char="•"/>
            </a:pPr>
            <a:r>
              <a:rPr lang="de-DE" dirty="0" smtClean="0">
                <a:latin typeface="Arial" panose="020B0604020202020204" pitchFamily="34" charset="0"/>
                <a:cs typeface="Arial" panose="020B0604020202020204" pitchFamily="34" charset="0"/>
              </a:rPr>
              <a:t>Auf </a:t>
            </a:r>
            <a:r>
              <a:rPr lang="de-DE" dirty="0">
                <a:latin typeface="Arial" panose="020B0604020202020204" pitchFamily="34" charset="0"/>
                <a:cs typeface="Arial" panose="020B0604020202020204" pitchFamily="34" charset="0"/>
              </a:rPr>
              <a:t>dieser Grundlage erarbeiten </a:t>
            </a:r>
            <a:r>
              <a:rPr lang="de-DE" dirty="0">
                <a:solidFill>
                  <a:srgbClr val="000000"/>
                </a:solidFill>
                <a:latin typeface="Arial" panose="020B0604020202020204" pitchFamily="34" charset="0"/>
                <a:cs typeface="Arial" panose="020B0604020202020204" pitchFamily="34" charset="0"/>
              </a:rPr>
              <a:t>dort die </a:t>
            </a:r>
            <a:r>
              <a:rPr lang="de-DE" dirty="0" smtClean="0">
                <a:solidFill>
                  <a:srgbClr val="000000"/>
                </a:solidFill>
                <a:latin typeface="Arial" panose="020B0604020202020204" pitchFamily="34" charset="0"/>
                <a:cs typeface="Arial" panose="020B0604020202020204" pitchFamily="34" charset="0"/>
              </a:rPr>
              <a:t>Bildungsplankommissionen </a:t>
            </a:r>
            <a:r>
              <a:rPr lang="de-DE" dirty="0">
                <a:solidFill>
                  <a:srgbClr val="000000"/>
                </a:solidFill>
                <a:latin typeface="Arial" panose="020B0604020202020204" pitchFamily="34" charset="0"/>
                <a:cs typeface="Arial" panose="020B0604020202020204" pitchFamily="34" charset="0"/>
              </a:rPr>
              <a:t>die endgültigen Fassungen der Bildungspläne. </a:t>
            </a:r>
            <a:endParaRPr lang="de-DE" dirty="0" smtClean="0">
              <a:solidFill>
                <a:srgbClr val="000000"/>
              </a:solidFill>
              <a:latin typeface="Arial" panose="020B0604020202020204" pitchFamily="34" charset="0"/>
              <a:cs typeface="Arial" panose="020B0604020202020204" pitchFamily="34" charset="0"/>
            </a:endParaRPr>
          </a:p>
          <a:p>
            <a:pPr marL="171450" indent="-171450">
              <a:buFont typeface="Arial" charset="0"/>
              <a:buChar char="•"/>
            </a:pPr>
            <a:r>
              <a:rPr lang="de-DE" dirty="0" smtClean="0">
                <a:latin typeface="Arial" panose="020B0604020202020204" pitchFamily="34" charset="0"/>
                <a:cs typeface="Arial" panose="020B0604020202020204" pitchFamily="34" charset="0"/>
              </a:rPr>
              <a:t>Die Bildungspläne werden im Frühjahr 2016 von der Amtsleitung im Kultusministerium freigegeben. Ab März 2016 werden der Öffentlichkeit wesentliche </a:t>
            </a:r>
            <a:r>
              <a:rPr lang="de-DE" dirty="0">
                <a:latin typeface="Arial" panose="020B0604020202020204" pitchFamily="34" charset="0"/>
                <a:cs typeface="Arial" panose="020B0604020202020204" pitchFamily="34" charset="0"/>
              </a:rPr>
              <a:t>Ergebnisse der Anhörung zugänglich </a:t>
            </a:r>
            <a:r>
              <a:rPr lang="de-DE" dirty="0" smtClean="0">
                <a:latin typeface="Arial" panose="020B0604020202020204" pitchFamily="34" charset="0"/>
                <a:cs typeface="Arial" panose="020B0604020202020204" pitchFamily="34" charset="0"/>
              </a:rPr>
              <a:t>gemacht. </a:t>
            </a: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 </a:t>
            </a:r>
          </a:p>
          <a:p>
            <a:endParaRPr lang="de-DE" dirty="0"/>
          </a:p>
        </p:txBody>
      </p:sp>
      <p:sp>
        <p:nvSpPr>
          <p:cNvPr id="4" name="Foliennummernplatzhalter 3"/>
          <p:cNvSpPr>
            <a:spLocks noGrp="1"/>
          </p:cNvSpPr>
          <p:nvPr>
            <p:ph type="sldNum" sz="quarter" idx="10"/>
          </p:nvPr>
        </p:nvSpPr>
        <p:spPr>
          <a:xfrm>
            <a:off x="579466" y="282807"/>
            <a:ext cx="475467" cy="153863"/>
          </a:xfrm>
        </p:spPr>
        <p:txBody>
          <a:bodyPr/>
          <a:lstStyle/>
          <a:p>
            <a:r>
              <a:rPr lang="de-DE" smtClean="0"/>
              <a:t>Seite </a:t>
            </a:r>
            <a:fld id="{F8FF1768-1DF2-410F-ABF6-E09C1CB8A556}" type="slidenum">
              <a:rPr lang="de-DE" smtClean="0"/>
              <a:pPr/>
              <a:t>13</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2262308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532187" y="4963319"/>
            <a:ext cx="5746970" cy="4392488"/>
          </a:xfrm>
        </p:spPr>
        <p:txBody>
          <a:bodyPr/>
          <a:lstStyle/>
          <a:p>
            <a:pPr marL="171450" indent="-171450">
              <a:spcBef>
                <a:spcPct val="0"/>
              </a:spcBef>
              <a:buFont typeface="Arial" panose="020B0604020202020204" pitchFamily="34" charset="0"/>
              <a:buChar char="•"/>
            </a:pPr>
            <a:r>
              <a:rPr lang="de-DE" dirty="0" smtClean="0">
                <a:latin typeface="Arial" panose="020B0604020202020204" pitchFamily="34" charset="0"/>
                <a:cs typeface="Arial" panose="020B0604020202020204" pitchFamily="34" charset="0"/>
              </a:rPr>
              <a:t>Wenn die neuen Bildungspläne am 01. August 2016 in Kraft treten, wird ein innovativer, schulartübergreifend abgestimmter Bildungsplan mit detaillierten Kompetenzbeschreibungen und einer ausführlichen Verweisstruktur - z.B. zur Verankerung der Leitperspektiven - zur Verfügung stehen. </a:t>
            </a:r>
          </a:p>
          <a:p>
            <a:pPr marL="171450" indent="-171450">
              <a:spcBef>
                <a:spcPct val="0"/>
              </a:spcBef>
              <a:buFont typeface="Arial" panose="020B0604020202020204" pitchFamily="34" charset="0"/>
              <a:buChar char="•"/>
            </a:pPr>
            <a:endParaRPr lang="de-DE" dirty="0" smtClean="0">
              <a:latin typeface="Arial" panose="020B0604020202020204" pitchFamily="34" charset="0"/>
              <a:cs typeface="Arial" panose="020B0604020202020204" pitchFamily="34" charset="0"/>
            </a:endParaRPr>
          </a:p>
          <a:p>
            <a:pPr marL="171450" indent="-171450">
              <a:spcBef>
                <a:spcPct val="0"/>
              </a:spcBef>
              <a:buFont typeface="Arial" panose="020B0604020202020204" pitchFamily="34" charset="0"/>
              <a:buChar char="•"/>
            </a:pPr>
            <a:r>
              <a:rPr lang="de-DE" dirty="0" smtClean="0">
                <a:latin typeface="Arial" panose="020B0604020202020204" pitchFamily="34" charset="0"/>
                <a:cs typeface="Arial" panose="020B0604020202020204" pitchFamily="34" charset="0"/>
              </a:rPr>
              <a:t>Zur Veröffentlichung der Bildungspläne wird daher ein benutzerfreundliches Portal geschaffen, das die komplexe Struktur der Bildungspläne besser lesbar macht und die Bildungsstandards mit den Umsetzungshilfen verzahnt. (Hier werden auch die Anhörungsfassungen veröffentlicht.) Mehr hierzu in der nächsten Folie.</a:t>
            </a:r>
          </a:p>
          <a:p>
            <a:pPr marL="171450" indent="-171450">
              <a:spcBef>
                <a:spcPct val="0"/>
              </a:spcBef>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Neben der Online-Plattform sind darüber hinaus zwei weitere Publikationsform vorgesehen. </a:t>
            </a:r>
          </a:p>
          <a:p>
            <a:pPr marL="361950" lvl="1" indent="-171450">
              <a:buFont typeface="Symbol" panose="05050102010706020507" pitchFamily="18" charset="2"/>
              <a:buChar char="-"/>
            </a:pPr>
            <a:r>
              <a:rPr lang="de-DE" dirty="0" smtClean="0">
                <a:latin typeface="Arial" panose="020B0604020202020204" pitchFamily="34" charset="0"/>
                <a:cs typeface="Arial" panose="020B0604020202020204" pitchFamily="34" charset="0"/>
              </a:rPr>
              <a:t>Die </a:t>
            </a:r>
            <a:r>
              <a:rPr lang="de-DE" dirty="0">
                <a:latin typeface="Arial" panose="020B0604020202020204" pitchFamily="34" charset="0"/>
                <a:cs typeface="Arial" panose="020B0604020202020204" pitchFamily="34" charset="0"/>
              </a:rPr>
              <a:t>Schulen erhalten </a:t>
            </a:r>
            <a:r>
              <a:rPr lang="de-DE" dirty="0" smtClean="0">
                <a:latin typeface="Arial" panose="020B0604020202020204" pitchFamily="34" charset="0"/>
                <a:cs typeface="Arial" panose="020B0604020202020204" pitchFamily="34" charset="0"/>
              </a:rPr>
              <a:t>eine </a:t>
            </a:r>
            <a:r>
              <a:rPr lang="de-DE" dirty="0">
                <a:latin typeface="Arial" panose="020B0604020202020204" pitchFamily="34" charset="0"/>
                <a:cs typeface="Arial" panose="020B0604020202020204" pitchFamily="34" charset="0"/>
              </a:rPr>
              <a:t>gedruckte Fassung des neuen </a:t>
            </a:r>
            <a:r>
              <a:rPr lang="de-DE" dirty="0" smtClean="0">
                <a:latin typeface="Arial" panose="020B0604020202020204" pitchFamily="34" charset="0"/>
                <a:cs typeface="Arial" panose="020B0604020202020204" pitchFamily="34" charset="0"/>
              </a:rPr>
              <a:t>Bildungsplans für</a:t>
            </a:r>
            <a:r>
              <a:rPr lang="de-DE" baseline="0" dirty="0" smtClean="0">
                <a:latin typeface="Arial" panose="020B0604020202020204" pitchFamily="34" charset="0"/>
                <a:cs typeface="Arial" panose="020B0604020202020204" pitchFamily="34" charset="0"/>
              </a:rPr>
              <a:t> Ihre jeweilige Schulart </a:t>
            </a:r>
            <a:r>
              <a:rPr lang="de-DE" dirty="0" smtClean="0">
                <a:latin typeface="Arial" panose="020B0604020202020204" pitchFamily="34" charset="0"/>
                <a:cs typeface="Arial" panose="020B0604020202020204" pitchFamily="34" charset="0"/>
              </a:rPr>
              <a:t>als Belegexemplar. </a:t>
            </a:r>
          </a:p>
          <a:p>
            <a:pPr marL="361950" lvl="1" indent="-171450">
              <a:buFont typeface="Symbol" panose="05050102010706020507" pitchFamily="18" charset="2"/>
              <a:buChar char="-"/>
            </a:pPr>
            <a:r>
              <a:rPr lang="de-DE" dirty="0" smtClean="0">
                <a:latin typeface="Arial" panose="020B0604020202020204" pitchFamily="34" charset="0"/>
                <a:cs typeface="Arial" panose="020B0604020202020204" pitchFamily="34" charset="0"/>
              </a:rPr>
              <a:t>Den </a:t>
            </a:r>
            <a:r>
              <a:rPr lang="de-DE" dirty="0">
                <a:latin typeface="Arial" panose="020B0604020202020204" pitchFamily="34" charset="0"/>
                <a:cs typeface="Arial" panose="020B0604020202020204" pitchFamily="34" charset="0"/>
              </a:rPr>
              <a:t>Lehrkräften werden </a:t>
            </a:r>
            <a:r>
              <a:rPr lang="de-DE" dirty="0" smtClean="0">
                <a:latin typeface="Arial" panose="020B0604020202020204" pitchFamily="34" charset="0"/>
                <a:cs typeface="Arial" panose="020B0604020202020204" pitchFamily="34" charset="0"/>
              </a:rPr>
              <a:t>sämtliche Bildungspläne auf </a:t>
            </a:r>
            <a:r>
              <a:rPr lang="de-DE" dirty="0">
                <a:latin typeface="Arial" panose="020B0604020202020204" pitchFamily="34" charset="0"/>
                <a:cs typeface="Arial" panose="020B0604020202020204" pitchFamily="34" charset="0"/>
              </a:rPr>
              <a:t>einem elektronischen Datenträger </a:t>
            </a:r>
            <a:r>
              <a:rPr lang="de-DE" dirty="0" smtClean="0">
                <a:latin typeface="Arial" panose="020B0604020202020204" pitchFamily="34" charset="0"/>
                <a:cs typeface="Arial" panose="020B0604020202020204" pitchFamily="34" charset="0"/>
              </a:rPr>
              <a:t>als handliches Arbeitsmittel zur </a:t>
            </a:r>
            <a:r>
              <a:rPr lang="de-DE" dirty="0">
                <a:latin typeface="Arial" panose="020B0604020202020204" pitchFamily="34" charset="0"/>
                <a:cs typeface="Arial" panose="020B0604020202020204" pitchFamily="34" charset="0"/>
              </a:rPr>
              <a:t>Verfügung gestellt</a:t>
            </a:r>
            <a:r>
              <a:rPr lang="de-DE" dirty="0" smtClean="0">
                <a:latin typeface="Arial" panose="020B0604020202020204" pitchFamily="34" charset="0"/>
                <a:cs typeface="Arial" panose="020B0604020202020204" pitchFamily="34" charset="0"/>
              </a:rPr>
              <a:t>, das auch offline genutzt werden kann. (Dieses besitzt nicht alle Funktionen der Online-Plattform, z. B. werden die auf der Online-Plattform vorhandenen Umsetzungshilfen nicht abrufbar sein.) </a:t>
            </a:r>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a:xfrm>
            <a:off x="579464" y="282800"/>
            <a:ext cx="475468" cy="153863"/>
          </a:xfrm>
        </p:spPr>
        <p:txBody>
          <a:bodyPr/>
          <a:lstStyle/>
          <a:p>
            <a:r>
              <a:rPr lang="de-DE" smtClean="0"/>
              <a:t>Seite </a:t>
            </a:r>
            <a:fld id="{F8FF1768-1DF2-410F-ABF6-E09C1CB8A556}" type="slidenum">
              <a:rPr lang="de-DE" smtClean="0"/>
              <a:pPr/>
              <a:t>14</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1375678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15</a:t>
            </a:fld>
            <a:endParaRPr lang="de-DE" dirty="0"/>
          </a:p>
        </p:txBody>
      </p:sp>
      <p:sp>
        <p:nvSpPr>
          <p:cNvPr id="5" name="Kopfzeilenplatzhalter 4"/>
          <p:cNvSpPr>
            <a:spLocks noGrp="1"/>
          </p:cNvSpPr>
          <p:nvPr>
            <p:ph type="hdr" sz="quarter" idx="11"/>
          </p:nvPr>
        </p:nvSpPr>
        <p:spPr/>
        <p:txBody>
          <a:bodyPr/>
          <a:lstStyle/>
          <a:p>
            <a:endParaRPr lang="de-DE" dirty="0"/>
          </a:p>
        </p:txBody>
      </p:sp>
      <p:sp>
        <p:nvSpPr>
          <p:cNvPr id="6" name="Notizenplatzhalter 5"/>
          <p:cNvSpPr>
            <a:spLocks noGrp="1"/>
          </p:cNvSpPr>
          <p:nvPr>
            <p:ph type="body" sz="quarter" idx="12"/>
          </p:nvPr>
        </p:nvSpPr>
        <p:spPr>
          <a:xfrm>
            <a:off x="518517" y="4964113"/>
            <a:ext cx="5760640" cy="4466988"/>
          </a:xfrm>
        </p:spPr>
        <p:txBody>
          <a:bodyPr/>
          <a:lstStyle/>
          <a:p>
            <a:pPr>
              <a:spcBef>
                <a:spcPct val="0"/>
              </a:spcBef>
            </a:pPr>
            <a:r>
              <a:rPr lang="de-DE" dirty="0">
                <a:latin typeface="Arial" panose="020B0604020202020204" pitchFamily="34" charset="0"/>
                <a:cs typeface="Arial" panose="020B0604020202020204" pitchFamily="34" charset="0"/>
              </a:rPr>
              <a:t>Hier eine aktuelle Ansicht der Online-Plattform: </a:t>
            </a:r>
          </a:p>
          <a:p>
            <a:pPr marL="171450" indent="-171450">
              <a:spcBef>
                <a:spcPct val="0"/>
              </a:spcBef>
              <a:buFont typeface="Arial" panose="020B0604020202020204" pitchFamily="34" charset="0"/>
              <a:buChar char="•"/>
            </a:pPr>
            <a:r>
              <a:rPr lang="de-DE" dirty="0">
                <a:latin typeface="Arial" panose="020B0604020202020204" pitchFamily="34" charset="0"/>
                <a:cs typeface="Arial" panose="020B0604020202020204" pitchFamily="34" charset="0"/>
              </a:rPr>
              <a:t>Deren Entwicklung erfolgt durch das Landesinstitut für Schulentwicklung in Kooperation mit einer Softwarefirma.</a:t>
            </a:r>
          </a:p>
          <a:p>
            <a:pPr marL="171450" indent="-171450">
              <a:spcBef>
                <a:spcPct val="0"/>
              </a:spcBef>
              <a:buFont typeface="Arial" panose="020B0604020202020204" pitchFamily="34" charset="0"/>
              <a:buChar char="•"/>
            </a:pPr>
            <a:r>
              <a:rPr lang="de-DE" dirty="0">
                <a:latin typeface="Arial" panose="020B0604020202020204" pitchFamily="34" charset="0"/>
                <a:cs typeface="Arial" panose="020B0604020202020204" pitchFamily="34" charset="0"/>
              </a:rPr>
              <a:t>Die Internetadresse </a:t>
            </a:r>
            <a:r>
              <a:rPr lang="de-DE" dirty="0">
                <a:solidFill>
                  <a:srgbClr val="000000"/>
                </a:solidFill>
                <a:latin typeface="Arial" panose="020B0604020202020204" pitchFamily="34" charset="0"/>
                <a:cs typeface="Arial" panose="020B0604020202020204" pitchFamily="34" charset="0"/>
              </a:rPr>
              <a:t>lautet:</a:t>
            </a:r>
            <a:r>
              <a:rPr lang="de-DE" dirty="0">
                <a:latin typeface="Arial" panose="020B0604020202020204" pitchFamily="34" charset="0"/>
                <a:cs typeface="Arial" panose="020B0604020202020204" pitchFamily="34" charset="0"/>
              </a:rPr>
              <a:t> </a:t>
            </a:r>
            <a:r>
              <a:rPr lang="de-DE" u="sng" dirty="0" smtClean="0">
                <a:latin typeface="Arial" panose="020B0604020202020204" pitchFamily="34" charset="0"/>
                <a:cs typeface="Arial" panose="020B0604020202020204" pitchFamily="34" charset="0"/>
              </a:rPr>
              <a:t>www.bildungsplaene-bw.de.</a:t>
            </a:r>
            <a:endParaRPr lang="de-DE" dirty="0">
              <a:latin typeface="Arial" panose="020B0604020202020204" pitchFamily="34" charset="0"/>
              <a:cs typeface="Arial" panose="020B0604020202020204" pitchFamily="34" charset="0"/>
            </a:endParaRPr>
          </a:p>
          <a:p>
            <a:pPr>
              <a:spcBef>
                <a:spcPct val="0"/>
              </a:spcBef>
            </a:pPr>
            <a:endParaRPr lang="de-DE" u="sng" dirty="0">
              <a:latin typeface="Arial" panose="020B0604020202020204" pitchFamily="34" charset="0"/>
              <a:cs typeface="Arial" panose="020B0604020202020204" pitchFamily="34" charset="0"/>
            </a:endParaRPr>
          </a:p>
          <a:p>
            <a:pPr marL="171450" indent="-171450">
              <a:buFont typeface="Arial" charset="0"/>
              <a:buChar char="•"/>
            </a:pPr>
            <a:r>
              <a:rPr lang="de-DE" dirty="0" smtClean="0">
                <a:latin typeface="Arial" panose="020B0604020202020204" pitchFamily="34" charset="0"/>
                <a:cs typeface="Arial" panose="020B0604020202020204" pitchFamily="34" charset="0"/>
              </a:rPr>
              <a:t>Hier </a:t>
            </a:r>
            <a:r>
              <a:rPr lang="de-DE" dirty="0">
                <a:latin typeface="Arial" panose="020B0604020202020204" pitchFamily="34" charset="0"/>
                <a:cs typeface="Arial" panose="020B0604020202020204" pitchFamily="34" charset="0"/>
              </a:rPr>
              <a:t>wird sowohl die Vernetzung der verschiedenen Teilbereiche des Bildungsplans miteinander als auch mit den pädagogischen Umsetzungshilfen deutlich</a:t>
            </a:r>
            <a:r>
              <a:rPr lang="de-DE" dirty="0" smtClean="0">
                <a:latin typeface="Arial" panose="020B0604020202020204" pitchFamily="34" charset="0"/>
                <a:cs typeface="Arial" panose="020B0604020202020204" pitchFamily="34" charset="0"/>
              </a:rPr>
              <a:t>.</a:t>
            </a: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a:t>
            </a:r>
            <a:r>
              <a:rPr lang="de-DE" u="sng" dirty="0" smtClean="0">
                <a:latin typeface="Arial" panose="020B0604020202020204" pitchFamily="34" charset="0"/>
                <a:cs typeface="Arial" panose="020B0604020202020204" pitchFamily="34" charset="0"/>
              </a:rPr>
              <a:t>KLICK - Animation: </a:t>
            </a:r>
            <a:r>
              <a:rPr lang="de-DE" u="sng" dirty="0">
                <a:latin typeface="Arial" panose="020B0604020202020204" pitchFamily="34" charset="0"/>
                <a:cs typeface="Arial" panose="020B0604020202020204" pitchFamily="34" charset="0"/>
              </a:rPr>
              <a:t>Bezüge werden automatisch eingeblendet.</a:t>
            </a:r>
            <a:r>
              <a:rPr lang="de-DE"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de-DE" dirty="0">
                <a:latin typeface="Arial" panose="020B0604020202020204" pitchFamily="34" charset="0"/>
                <a:cs typeface="Arial" panose="020B0604020202020204" pitchFamily="34" charset="0"/>
              </a:rPr>
              <a:t>Verweise auf prozessbezogene Kompetenzen und Leitperspektiven können eingeblendet werden. </a:t>
            </a:r>
          </a:p>
          <a:p>
            <a:pPr marL="171450" indent="-171450">
              <a:buFont typeface="Arial" panose="020B0604020202020204" pitchFamily="34" charset="0"/>
              <a:buChar char="•"/>
            </a:pPr>
            <a:r>
              <a:rPr lang="de-DE" dirty="0">
                <a:latin typeface="Arial" panose="020B0604020202020204" pitchFamily="34" charset="0"/>
                <a:cs typeface="Arial" panose="020B0604020202020204" pitchFamily="34" charset="0"/>
              </a:rPr>
              <a:t>Außerdem werden über die Online-Plattform </a:t>
            </a:r>
            <a:r>
              <a:rPr lang="de-DE" dirty="0" smtClean="0">
                <a:latin typeface="Arial" panose="020B0604020202020204" pitchFamily="34" charset="0"/>
                <a:cs typeface="Arial" panose="020B0604020202020204" pitchFamily="34" charset="0"/>
              </a:rPr>
              <a:t>nach und nach auch </a:t>
            </a:r>
            <a:r>
              <a:rPr lang="de-DE" dirty="0">
                <a:latin typeface="Arial" panose="020B0604020202020204" pitchFamily="34" charset="0"/>
                <a:cs typeface="Arial" panose="020B0604020202020204" pitchFamily="34" charset="0"/>
              </a:rPr>
              <a:t>die passenden pädagogischen Umsetzungshilfen bereitgestellt </a:t>
            </a:r>
            <a:r>
              <a:rPr lang="de-DE" dirty="0" smtClean="0">
                <a:latin typeface="Arial" panose="020B0604020202020204" pitchFamily="34" charset="0"/>
                <a:cs typeface="Arial" panose="020B0604020202020204" pitchFamily="34" charset="0"/>
              </a:rPr>
              <a:t>werden.</a:t>
            </a:r>
            <a:endParaRPr lang="de-DE" dirty="0"/>
          </a:p>
        </p:txBody>
      </p:sp>
    </p:spTree>
    <p:extLst>
      <p:ext uri="{BB962C8B-B14F-4D97-AF65-F5344CB8AC3E}">
        <p14:creationId xmlns:p14="http://schemas.microsoft.com/office/powerpoint/2010/main" val="4137388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518516" y="4964114"/>
            <a:ext cx="5760641" cy="4751733"/>
          </a:xfrm>
        </p:spPr>
        <p:txBody>
          <a:bodyPr/>
          <a:lstStyle/>
          <a:p>
            <a:pPr marL="171450" lvl="0" indent="-171450">
              <a:buFont typeface="Arial" panose="020B0604020202020204" pitchFamily="34" charset="0"/>
              <a:buChar char="•"/>
            </a:pPr>
            <a:r>
              <a:rPr lang="de-DE" sz="1150" kern="1200" dirty="0" smtClean="0">
                <a:solidFill>
                  <a:schemeClr val="tx1"/>
                </a:solidFill>
                <a:effectLst/>
                <a:latin typeface="Arial" panose="020B0604020202020204" pitchFamily="34" charset="0"/>
                <a:cs typeface="Arial" panose="020B0604020202020204" pitchFamily="34" charset="0"/>
              </a:rPr>
              <a:t>Den Schulen steht zum Start der Bildungsplanreform ein umfassendes und differenziertes Unterstützungssystem zur Verfügung.</a:t>
            </a:r>
          </a:p>
          <a:p>
            <a:pPr marL="171450" lvl="0" indent="-171450">
              <a:buFont typeface="Arial" panose="020B0604020202020204" pitchFamily="34" charset="0"/>
              <a:buChar char="•"/>
            </a:pPr>
            <a:r>
              <a:rPr lang="de-DE" sz="1150" kern="1200" dirty="0" smtClean="0">
                <a:solidFill>
                  <a:schemeClr val="tx1"/>
                </a:solidFill>
                <a:effectLst/>
                <a:latin typeface="Arial" panose="020B0604020202020204" pitchFamily="34" charset="0"/>
                <a:cs typeface="Arial" panose="020B0604020202020204" pitchFamily="34" charset="0"/>
              </a:rPr>
              <a:t>Die Angebote werden so entwickelt, dass sie zum Bedarf entlang des Schul- und Unterrichtsentwicklungsprozesses der Schulen passen und die Implementierung begleiten.</a:t>
            </a:r>
          </a:p>
          <a:p>
            <a:pPr marL="171450" lvl="0" indent="-171450">
              <a:buFont typeface="Arial" panose="020B0604020202020204" pitchFamily="34" charset="0"/>
              <a:buChar char="•"/>
            </a:pPr>
            <a:r>
              <a:rPr lang="de-DE" sz="1150" kern="1200" dirty="0" smtClean="0">
                <a:solidFill>
                  <a:schemeClr val="tx1"/>
                </a:solidFill>
                <a:effectLst/>
                <a:latin typeface="Arial" panose="020B0604020202020204" pitchFamily="34" charset="0"/>
                <a:cs typeface="Arial" panose="020B0604020202020204" pitchFamily="34" charset="0"/>
              </a:rPr>
              <a:t>Zur Unterstützung der Planung und Steuerung werden prozessorientierte Veranstaltungen durch Fachberaterinnen und Fachberater Schulentwicklung (FBS) angeboten. Ziel dieser Veranstaltungen für Schulteams (mit zwei bis drei eintägigen Terminen) ist es, dass jede Schule am Ende ihren eigenen (über mehrere Jahre hinweg reichenden) Umsetzungsplan als Grundlage für ein erfolgreiches Projektmanagement erstellt hat.</a:t>
            </a:r>
          </a:p>
          <a:p>
            <a:pPr marL="171450" lvl="0" indent="-171450">
              <a:buFont typeface="Arial" panose="020B0604020202020204" pitchFamily="34" charset="0"/>
              <a:buChar char="•"/>
            </a:pPr>
            <a:r>
              <a:rPr lang="de-DE" sz="1150" kern="1200" dirty="0" smtClean="0">
                <a:solidFill>
                  <a:schemeClr val="tx1"/>
                </a:solidFill>
                <a:effectLst/>
                <a:latin typeface="Arial" panose="020B0604020202020204" pitchFamily="34" charset="0"/>
                <a:cs typeface="Arial" panose="020B0604020202020204" pitchFamily="34" charset="0"/>
              </a:rPr>
              <a:t>Darüber hinaus können FBS die Schulen punktuell bei der Einführung des Bildungs-plans beraten und begleiten, speziell auch bei der strukturellen Umsetzung auf der Ebene der Schule (z. B. Anpassung des Leitbildes oder des Qualitätsmanagements).</a:t>
            </a:r>
          </a:p>
          <a:p>
            <a:pPr marL="171450" lvl="0" indent="-171450">
              <a:buFont typeface="Arial" panose="020B0604020202020204" pitchFamily="34" charset="0"/>
              <a:buChar char="•"/>
            </a:pPr>
            <a:r>
              <a:rPr lang="de-DE" sz="1150" dirty="0" smtClean="0">
                <a:latin typeface="Arial" panose="020B0604020202020204" pitchFamily="34" charset="0"/>
                <a:cs typeface="Arial" panose="020B0604020202020204" pitchFamily="34" charset="0"/>
              </a:rPr>
              <a:t>Selbstverständlich kommt auch der Schulaufsicht eine begleitende und beratende Funktion bei der Implementierung der neuen Bildungspläne zu. </a:t>
            </a:r>
            <a:endParaRPr lang="de-DE" sz="11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de-DE" sz="1150" kern="1200" dirty="0" smtClean="0">
                <a:solidFill>
                  <a:schemeClr val="tx1"/>
                </a:solidFill>
                <a:effectLst/>
                <a:latin typeface="Arial" panose="020B0604020202020204" pitchFamily="34" charset="0"/>
                <a:cs typeface="Arial" panose="020B0604020202020204" pitchFamily="34" charset="0"/>
              </a:rPr>
              <a:t>Das Unterstützungssystem für die fachbezogene Umsetzung und die Umsetzung übergreifender Themen ist sehr vielfältig und umfasst</a:t>
            </a:r>
          </a:p>
          <a:p>
            <a:pPr marL="361950" lvl="1" indent="-171450">
              <a:buFont typeface="Arial" panose="020B0604020202020204" pitchFamily="34" charset="0"/>
              <a:buChar char="•"/>
            </a:pPr>
            <a:r>
              <a:rPr lang="de-DE" sz="1150" kern="1200" dirty="0" smtClean="0">
                <a:solidFill>
                  <a:schemeClr val="tx1"/>
                </a:solidFill>
                <a:effectLst/>
                <a:latin typeface="Arial" panose="020B0604020202020204" pitchFamily="34" charset="0"/>
                <a:cs typeface="Arial" panose="020B0604020202020204" pitchFamily="34" charset="0"/>
              </a:rPr>
              <a:t>die fachliche Beratung durch Fachberaterinnen und Fachberater Unterrichtsentwicklung,</a:t>
            </a:r>
          </a:p>
          <a:p>
            <a:pPr marL="361950" lvl="1" indent="-171450">
              <a:buFont typeface="Arial" panose="020B0604020202020204" pitchFamily="34" charset="0"/>
              <a:buChar char="•"/>
            </a:pPr>
            <a:r>
              <a:rPr lang="de-DE" sz="1150" kern="1200" dirty="0" smtClean="0">
                <a:solidFill>
                  <a:schemeClr val="tx1"/>
                </a:solidFill>
                <a:effectLst/>
                <a:latin typeface="Arial" panose="020B0604020202020204" pitchFamily="34" charset="0"/>
                <a:cs typeface="Arial" panose="020B0604020202020204" pitchFamily="34" charset="0"/>
              </a:rPr>
              <a:t>die Lehrkräftefortbildung, </a:t>
            </a:r>
          </a:p>
          <a:p>
            <a:pPr marL="361950" lvl="1" indent="-171450">
              <a:buFont typeface="Arial" panose="020B0604020202020204" pitchFamily="34" charset="0"/>
              <a:buChar char="•"/>
            </a:pPr>
            <a:r>
              <a:rPr lang="de-DE" sz="1150" kern="1200" dirty="0" smtClean="0">
                <a:solidFill>
                  <a:schemeClr val="tx1"/>
                </a:solidFill>
                <a:effectLst/>
                <a:latin typeface="Arial" panose="020B0604020202020204" pitchFamily="34" charset="0"/>
                <a:cs typeface="Arial" panose="020B0604020202020204" pitchFamily="34" charset="0"/>
              </a:rPr>
              <a:t>die Umsetzungshilfen (Beispielcurricula, Kompetenzraster, Lernwegelisten, Lernmaterialien) und</a:t>
            </a:r>
          </a:p>
          <a:p>
            <a:pPr marL="361950" lvl="1" indent="-171450">
              <a:buFont typeface="Arial" panose="020B0604020202020204" pitchFamily="34" charset="0"/>
              <a:buChar char="•"/>
            </a:pPr>
            <a:r>
              <a:rPr lang="de-DE" sz="1150" kern="1200" dirty="0" smtClean="0">
                <a:solidFill>
                  <a:schemeClr val="tx1"/>
                </a:solidFill>
                <a:effectLst/>
                <a:latin typeface="Arial" panose="020B0604020202020204" pitchFamily="34" charset="0"/>
                <a:cs typeface="Arial" panose="020B0604020202020204" pitchFamily="34" charset="0"/>
              </a:rPr>
              <a:t>die Online-Plattform.</a:t>
            </a:r>
          </a:p>
          <a:p>
            <a:r>
              <a:rPr lang="de-DE" sz="1150" kern="1200" dirty="0" smtClean="0">
                <a:solidFill>
                  <a:schemeClr val="tx1"/>
                </a:solidFill>
                <a:effectLst/>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de-DE" sz="115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a:xfrm>
            <a:off x="579463" y="282803"/>
            <a:ext cx="475468" cy="153863"/>
          </a:xfrm>
        </p:spPr>
        <p:txBody>
          <a:bodyPr/>
          <a:lstStyle/>
          <a:p>
            <a:r>
              <a:rPr lang="de-DE" smtClean="0"/>
              <a:t>Seite </a:t>
            </a:r>
            <a:fld id="{F8FF1768-1DF2-410F-ABF6-E09C1CB8A556}" type="slidenum">
              <a:rPr lang="de-DE" smtClean="0"/>
              <a:pPr/>
              <a:t>16</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2322137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15988" y="744538"/>
            <a:ext cx="4967287" cy="3724275"/>
          </a:xfrm>
          <a:noFill/>
          <a:ln>
            <a:solidFill>
              <a:srgbClr val="000000"/>
            </a:solidFill>
            <a:miter lim="800000"/>
            <a:headEnd/>
            <a:tailEnd/>
          </a:ln>
        </p:spPr>
      </p:sp>
      <p:sp>
        <p:nvSpPr>
          <p:cNvPr id="2" name="Foliennummernplatzhalter 1"/>
          <p:cNvSpPr>
            <a:spLocks noGrp="1"/>
          </p:cNvSpPr>
          <p:nvPr>
            <p:ph type="sldNum" sz="quarter" idx="10"/>
          </p:nvPr>
        </p:nvSpPr>
        <p:spPr>
          <a:xfrm>
            <a:off x="579012" y="282775"/>
            <a:ext cx="475921" cy="153888"/>
          </a:xfrm>
        </p:spPr>
        <p:txBody>
          <a:bodyPr/>
          <a:lstStyle/>
          <a:p>
            <a:r>
              <a:rPr lang="de-DE" smtClean="0"/>
              <a:t>Seite </a:t>
            </a:r>
            <a:fld id="{F8FF1768-1DF2-410F-ABF6-E09C1CB8A556}" type="slidenum">
              <a:rPr lang="de-DE" smtClean="0"/>
              <a:pPr/>
              <a:t>17</a:t>
            </a:fld>
            <a:endParaRPr lang="de-DE" dirty="0"/>
          </a:p>
        </p:txBody>
      </p:sp>
      <p:sp>
        <p:nvSpPr>
          <p:cNvPr id="3" name="Kopfzeilenplatzhalter 2"/>
          <p:cNvSpPr>
            <a:spLocks noGrp="1"/>
          </p:cNvSpPr>
          <p:nvPr>
            <p:ph type="hdr" sz="quarter" idx="11"/>
          </p:nvPr>
        </p:nvSpPr>
        <p:spPr/>
        <p:txBody>
          <a:bodyPr/>
          <a:lstStyle/>
          <a:p>
            <a:endParaRPr lang="de-DE" dirty="0"/>
          </a:p>
        </p:txBody>
      </p:sp>
      <p:sp>
        <p:nvSpPr>
          <p:cNvPr id="4" name="Notizenplatzhalter 3"/>
          <p:cNvSpPr>
            <a:spLocks noGrp="1"/>
          </p:cNvSpPr>
          <p:nvPr>
            <p:ph type="body" sz="quarter" idx="12"/>
          </p:nvPr>
        </p:nvSpPr>
        <p:spPr>
          <a:xfrm>
            <a:off x="518517" y="4963319"/>
            <a:ext cx="5760640" cy="4466988"/>
          </a:xfrm>
        </p:spPr>
        <p:txBody>
          <a:bodyPr/>
          <a:lstStyle/>
          <a:p>
            <a:pPr marL="171450" indent="-171450">
              <a:buFont typeface="Arial" panose="020B0604020202020204" pitchFamily="34" charset="0"/>
              <a:buChar char="•"/>
            </a:pPr>
            <a:r>
              <a:rPr lang="de-DE" dirty="0">
                <a:latin typeface="Arial" panose="020B0604020202020204" pitchFamily="34" charset="0"/>
                <a:cs typeface="Arial" panose="020B0604020202020204" pitchFamily="34" charset="0"/>
              </a:rPr>
              <a:t>Die Beispielcurricula werden von den Bildungsplankommissionen erstellt und zeigen in Jahresplanungen eine mögliche Umsetzung der Vorgaben des Bildungsplans. Sie können von den Lehrkräften als unverbindliche Planungshilfe genutzt und dabei an die spezifischen Bedingungen vor Ort angepasst werden. Aus diesem Grund werden die Beispielcurricula als Word-Dokumente </a:t>
            </a:r>
            <a:r>
              <a:rPr lang="de-DE" dirty="0" smtClean="0">
                <a:latin typeface="Arial" panose="020B0604020202020204" pitchFamily="34" charset="0"/>
                <a:cs typeface="Arial" panose="020B0604020202020204" pitchFamily="34" charset="0"/>
              </a:rPr>
              <a:t>unter </a:t>
            </a:r>
            <a:r>
              <a:rPr lang="de-DE" dirty="0" smtClean="0">
                <a:latin typeface="Arial" panose="020B0604020202020204" pitchFamily="34" charset="0"/>
                <a:cs typeface="Arial" panose="020B0604020202020204" pitchFamily="34" charset="0"/>
                <a:hlinkClick r:id="rId3"/>
              </a:rPr>
              <a:t>www.bildungsplaene-bw.de</a:t>
            </a:r>
            <a:r>
              <a:rPr lang="de-DE" dirty="0" smtClean="0">
                <a:latin typeface="Arial" panose="020B0604020202020204" pitchFamily="34" charset="0"/>
                <a:cs typeface="Arial" panose="020B0604020202020204" pitchFamily="34" charset="0"/>
              </a:rPr>
              <a:t> veröffentlicht</a:t>
            </a:r>
            <a:r>
              <a:rPr lang="de-DE"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Zum Schuljahresbeginn 2016 werden ergänzend zu allen Fachplänen der Klassen 1 und 2 sowie 5 und 6 Beispielcurricula auf</a:t>
            </a:r>
            <a:r>
              <a:rPr lang="de-DE" baseline="0" dirty="0" smtClean="0">
                <a:latin typeface="Arial" panose="020B0604020202020204" pitchFamily="34" charset="0"/>
                <a:cs typeface="Arial" panose="020B0604020202020204" pitchFamily="34" charset="0"/>
              </a:rPr>
              <a:t> der Onlineplattform veröffentlicht. </a:t>
            </a:r>
          </a:p>
          <a:p>
            <a:pPr marL="171450" indent="-171450">
              <a:buFont typeface="Arial" panose="020B0604020202020204" pitchFamily="34" charset="0"/>
              <a:buChar char="•"/>
            </a:pPr>
            <a:r>
              <a:rPr lang="de-DE" baseline="0" dirty="0" smtClean="0">
                <a:latin typeface="Arial" panose="020B0604020202020204" pitchFamily="34" charset="0"/>
                <a:cs typeface="Arial" panose="020B0604020202020204" pitchFamily="34" charset="0"/>
              </a:rPr>
              <a:t>Beispielcurricula</a:t>
            </a:r>
            <a:r>
              <a:rPr lang="de-DE" dirty="0" smtClean="0">
                <a:latin typeface="Arial" panose="020B0604020202020204" pitchFamily="34" charset="0"/>
                <a:cs typeface="Arial" panose="020B0604020202020204" pitchFamily="34" charset="0"/>
              </a:rPr>
              <a:t> zu den </a:t>
            </a:r>
            <a:r>
              <a:rPr lang="de-DE" baseline="0" dirty="0" smtClean="0">
                <a:latin typeface="Arial" panose="020B0604020202020204" pitchFamily="34" charset="0"/>
                <a:cs typeface="Arial" panose="020B0604020202020204" pitchFamily="34" charset="0"/>
              </a:rPr>
              <a:t>folgenden Klassenstufen werden im Anschluss</a:t>
            </a:r>
            <a:r>
              <a:rPr lang="de-DE" dirty="0" smtClean="0">
                <a:latin typeface="Arial" panose="020B0604020202020204" pitchFamily="34" charset="0"/>
                <a:cs typeface="Arial" panose="020B0604020202020204" pitchFamily="34" charset="0"/>
              </a:rPr>
              <a:t> </a:t>
            </a:r>
            <a:r>
              <a:rPr lang="de-DE" baseline="0" dirty="0" smtClean="0">
                <a:latin typeface="Arial" panose="020B0604020202020204" pitchFamily="34" charset="0"/>
                <a:cs typeface="Arial" panose="020B0604020202020204" pitchFamily="34" charset="0"/>
              </a:rPr>
              <a:t>erscheinen. </a:t>
            </a:r>
          </a:p>
        </p:txBody>
      </p:sp>
    </p:spTree>
    <p:extLst>
      <p:ext uri="{BB962C8B-B14F-4D97-AF65-F5344CB8AC3E}">
        <p14:creationId xmlns:p14="http://schemas.microsoft.com/office/powerpoint/2010/main" val="3459741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15988" y="744538"/>
            <a:ext cx="4967287" cy="3724275"/>
          </a:xfrm>
          <a:noFill/>
          <a:ln>
            <a:solidFill>
              <a:srgbClr val="000000"/>
            </a:solidFill>
            <a:miter lim="800000"/>
            <a:headEnd/>
            <a:tailEnd/>
          </a:ln>
        </p:spPr>
      </p:sp>
      <p:sp>
        <p:nvSpPr>
          <p:cNvPr id="20483" name="Rectangle 3"/>
          <p:cNvSpPr>
            <a:spLocks noGrp="1" noChangeArrowheads="1"/>
          </p:cNvSpPr>
          <p:nvPr>
            <p:ph type="body" idx="1"/>
          </p:nvPr>
        </p:nvSpPr>
        <p:spPr bwMode="auto">
          <a:xfrm>
            <a:off x="518517" y="4964113"/>
            <a:ext cx="5760640" cy="4319686"/>
          </a:xfrm>
          <a:noFill/>
        </p:spPr>
        <p:txBody>
          <a:bodyPr wrap="square" numCol="1" anchor="t" anchorCtr="0" compatLnSpc="1">
            <a:prstTxWarp prst="textNoShape">
              <a:avLst/>
            </a:prstTxWarp>
          </a:bodyPr>
          <a:lstStyle/>
          <a:p>
            <a:pPr marL="171450" indent="-171450">
              <a:spcBef>
                <a:spcPct val="0"/>
              </a:spcBef>
              <a:buFont typeface="Arial" panose="020B0604020202020204" pitchFamily="34" charset="0"/>
              <a:buChar char="•"/>
            </a:pPr>
            <a:r>
              <a:rPr lang="de-DE" dirty="0" smtClean="0">
                <a:latin typeface="Arial" panose="020B0604020202020204" pitchFamily="34" charset="0"/>
                <a:cs typeface="Arial" panose="020B0604020202020204" pitchFamily="34" charset="0"/>
              </a:rPr>
              <a:t>Eine weitere Maßnahme, die </a:t>
            </a:r>
            <a:r>
              <a:rPr lang="de-DE" u="none" dirty="0" smtClean="0">
                <a:latin typeface="Arial" panose="020B0604020202020204" pitchFamily="34" charset="0"/>
                <a:cs typeface="Arial" panose="020B0604020202020204" pitchFamily="34" charset="0"/>
              </a:rPr>
              <a:t>die Implementierung der neuen Bildungspläne unterstützt</a:t>
            </a:r>
            <a:r>
              <a:rPr lang="de-DE" dirty="0" smtClean="0">
                <a:latin typeface="Arial" panose="020B0604020202020204" pitchFamily="34" charset="0"/>
                <a:cs typeface="Arial" panose="020B0604020202020204" pitchFamily="34" charset="0"/>
              </a:rPr>
              <a:t>, ist die Bereitstellung von Kompetenzrastern mit zugehörigen Lernwegelisten und exemplarischen Lernmaterialien. </a:t>
            </a:r>
          </a:p>
          <a:p>
            <a:pPr marL="171450" indent="-171450">
              <a:spcBef>
                <a:spcPct val="0"/>
              </a:spcBef>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171450" indent="-171450">
              <a:spcBef>
                <a:spcPct val="0"/>
              </a:spcBef>
              <a:buFont typeface="Arial" panose="020B0604020202020204" pitchFamily="34" charset="0"/>
              <a:buChar char="•"/>
            </a:pPr>
            <a:r>
              <a:rPr lang="de-DE" dirty="0" smtClean="0">
                <a:latin typeface="Arial" panose="020B0604020202020204" pitchFamily="34" charset="0"/>
                <a:cs typeface="Arial" panose="020B0604020202020204" pitchFamily="34" charset="0"/>
              </a:rPr>
              <a:t>Diese werden seit </a:t>
            </a:r>
            <a:r>
              <a:rPr lang="de-DE" dirty="0">
                <a:latin typeface="Arial" panose="020B0604020202020204" pitchFamily="34" charset="0"/>
                <a:cs typeface="Arial" panose="020B0604020202020204" pitchFamily="34" charset="0"/>
              </a:rPr>
              <a:t>September 2013 </a:t>
            </a:r>
            <a:r>
              <a:rPr lang="de-DE" dirty="0" smtClean="0">
                <a:latin typeface="Arial" panose="020B0604020202020204" pitchFamily="34" charset="0"/>
                <a:cs typeface="Arial" panose="020B0604020202020204" pitchFamily="34" charset="0"/>
              </a:rPr>
              <a:t>am </a:t>
            </a:r>
            <a:r>
              <a:rPr lang="de-DE" dirty="0">
                <a:latin typeface="Arial" panose="020B0604020202020204" pitchFamily="34" charset="0"/>
                <a:cs typeface="Arial" panose="020B0604020202020204" pitchFamily="34" charset="0"/>
              </a:rPr>
              <a:t>Landesinstitut für </a:t>
            </a:r>
            <a:r>
              <a:rPr lang="de-DE" dirty="0" smtClean="0">
                <a:latin typeface="Arial" panose="020B0604020202020204" pitchFamily="34" charset="0"/>
                <a:cs typeface="Arial" panose="020B0604020202020204" pitchFamily="34" charset="0"/>
              </a:rPr>
              <a:t>Schulentwicklung entwickelt und</a:t>
            </a:r>
            <a:r>
              <a:rPr lang="de-DE" baseline="0" dirty="0" smtClean="0">
                <a:latin typeface="Arial" panose="020B0604020202020204" pitchFamily="34" charset="0"/>
                <a:cs typeface="Arial" panose="020B0604020202020204" pitchFamily="34" charset="0"/>
              </a:rPr>
              <a:t> unterstützen die Umsetzung des gemeinsamen Bildungsplans.</a:t>
            </a:r>
            <a:endParaRPr lang="de-DE" dirty="0" smtClean="0">
              <a:latin typeface="Arial" panose="020B0604020202020204" pitchFamily="34" charset="0"/>
              <a:cs typeface="Arial" panose="020B0604020202020204" pitchFamily="34" charset="0"/>
            </a:endParaRPr>
          </a:p>
          <a:p>
            <a:pPr marL="171450" indent="-171450">
              <a:spcBef>
                <a:spcPct val="0"/>
              </a:spcBef>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171450" indent="-171450">
              <a:spcBef>
                <a:spcPct val="0"/>
              </a:spcBef>
              <a:buFont typeface="Arial" panose="020B0604020202020204" pitchFamily="34" charset="0"/>
              <a:buChar char="•"/>
            </a:pPr>
            <a:r>
              <a:rPr lang="de-DE" dirty="0" smtClean="0">
                <a:latin typeface="Arial" panose="020B0604020202020204" pitchFamily="34" charset="0"/>
                <a:cs typeface="Arial" panose="020B0604020202020204" pitchFamily="34" charset="0"/>
              </a:rPr>
              <a:t>Bereitgestellt werden die Kompetenzraster für die Fächer Deutsch, Mathematik, Französisch und Englisch Kl. 5-10 sowie das Fach Biologie Kl. 7-10. </a:t>
            </a:r>
          </a:p>
          <a:p>
            <a:pPr marL="171450" indent="-171450">
              <a:spcBef>
                <a:spcPct val="0"/>
              </a:spcBef>
              <a:buFont typeface="Arial" panose="020B0604020202020204" pitchFamily="34" charset="0"/>
              <a:buChar char="•"/>
            </a:pPr>
            <a:endParaRPr lang="de-DE" dirty="0" smtClean="0">
              <a:latin typeface="Arial" panose="020B0604020202020204" pitchFamily="34" charset="0"/>
              <a:cs typeface="Arial" panose="020B0604020202020204" pitchFamily="34" charset="0"/>
            </a:endParaRP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dirty="0" smtClean="0">
                <a:latin typeface="Arial" panose="020B0604020202020204" pitchFamily="34" charset="0"/>
                <a:cs typeface="Arial" panose="020B0604020202020204" pitchFamily="34" charset="0"/>
              </a:rPr>
              <a:t>Arbeitsfassungen der Kompetenzraster sind bereits unter </a:t>
            </a:r>
            <a:r>
              <a:rPr lang="de-DE" sz="1200" u="sng" dirty="0" smtClean="0">
                <a:latin typeface="Arial" panose="020B0604020202020204" pitchFamily="34" charset="0"/>
                <a:cs typeface="Arial" panose="020B0604020202020204" pitchFamily="34" charset="0"/>
                <a:hlinkClick r:id="rId3"/>
              </a:rPr>
              <a:t>www.schule-bw.de/unterricht/individualisiertes_lernen/</a:t>
            </a:r>
            <a:r>
              <a:rPr lang="de-DE" sz="1200" u="none" baseline="0" dirty="0" smtClean="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abrufbar. </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dirty="0" smtClean="0">
                <a:latin typeface="Arial" panose="020B0604020202020204" pitchFamily="34" charset="0"/>
                <a:cs typeface="Arial" panose="020B0604020202020204" pitchFamily="34" charset="0"/>
              </a:rPr>
              <a:t>In Zukunft werden diese</a:t>
            </a:r>
            <a:r>
              <a:rPr lang="de-DE" baseline="0" dirty="0" smtClean="0">
                <a:latin typeface="Arial" panose="020B0604020202020204" pitchFamily="34" charset="0"/>
                <a:cs typeface="Arial" panose="020B0604020202020204" pitchFamily="34" charset="0"/>
              </a:rPr>
              <a:t> Angebote auf der Online-Plattform unter </a:t>
            </a:r>
            <a:r>
              <a:rPr lang="de-DE" sz="1200" dirty="0" smtClean="0">
                <a:latin typeface="Arial" panose="020B0604020202020204" pitchFamily="34" charset="0"/>
                <a:cs typeface="Arial" panose="020B0604020202020204" pitchFamily="34" charset="0"/>
                <a:hlinkClick r:id="rId4"/>
              </a:rPr>
              <a:t>www.bildungsplaene-bw.de</a:t>
            </a:r>
            <a:r>
              <a:rPr lang="de-DE" sz="1200" baseline="0" dirty="0" smtClean="0">
                <a:latin typeface="Arial" panose="020B0604020202020204" pitchFamily="34" charset="0"/>
                <a:cs typeface="Arial" panose="020B0604020202020204" pitchFamily="34" charset="0"/>
              </a:rPr>
              <a:t> </a:t>
            </a:r>
            <a:r>
              <a:rPr lang="de-DE" baseline="0" dirty="0" smtClean="0">
                <a:latin typeface="Arial" panose="020B0604020202020204" pitchFamily="34" charset="0"/>
                <a:cs typeface="Arial" panose="020B0604020202020204" pitchFamily="34" charset="0"/>
              </a:rPr>
              <a:t>veröffentlicht.</a:t>
            </a:r>
          </a:p>
          <a:p>
            <a:pPr marR="0" algn="l" defTabSz="914400" rtl="0" eaLnBrk="0" fontAlgn="base" latinLnBrk="0" hangingPunct="0">
              <a:lnSpc>
                <a:spcPct val="100000"/>
              </a:lnSpc>
              <a:spcBef>
                <a:spcPct val="0"/>
              </a:spcBef>
              <a:spcAft>
                <a:spcPct val="0"/>
              </a:spcAft>
              <a:buClrTx/>
              <a:buSzTx/>
              <a:tabLst/>
              <a:defRPr/>
            </a:pPr>
            <a:endParaRPr lang="de-DE" baseline="0" dirty="0" smtClean="0">
              <a:latin typeface="Arial" panose="020B0604020202020204" pitchFamily="34" charset="0"/>
              <a:cs typeface="Arial" panose="020B0604020202020204" pitchFamily="34" charset="0"/>
            </a:endParaRPr>
          </a:p>
          <a:p>
            <a:pPr marL="171450" marR="0" indent="-171450" defTabSz="914400" latinLnBrk="0">
              <a:lnSpc>
                <a:spcPct val="100000"/>
              </a:lnSpc>
              <a:spcBef>
                <a:spcPct val="0"/>
              </a:spcBef>
              <a:buClrTx/>
              <a:buSzTx/>
              <a:buFont typeface="Arial" panose="020B0604020202020204" pitchFamily="34" charset="0"/>
              <a:buChar char="•"/>
              <a:tabLst/>
              <a:defRPr/>
            </a:pPr>
            <a:r>
              <a:rPr lang="de-DE" dirty="0">
                <a:latin typeface="Arial" panose="020B0604020202020204" pitchFamily="34" charset="0"/>
                <a:cs typeface="Arial" panose="020B0604020202020204" pitchFamily="34" charset="0"/>
              </a:rPr>
              <a:t>Zur Unterstützung der individuellen Lerndokumentation und Lernorganisation in den Schulen wird derzeit eine digitale Anwendung des Konzepts entwickelt. </a:t>
            </a:r>
            <a:endParaRPr lang="de-DE" dirty="0" smtClean="0">
              <a:latin typeface="Arial" panose="020B0604020202020204" pitchFamily="34" charset="0"/>
              <a:cs typeface="Arial" panose="020B0604020202020204" pitchFamily="34" charset="0"/>
            </a:endParaRPr>
          </a:p>
          <a:p>
            <a:pPr lvl="1">
              <a:spcBef>
                <a:spcPct val="0"/>
              </a:spcBef>
              <a:defRPr/>
            </a:pPr>
            <a:r>
              <a:rPr lang="de-DE" dirty="0" smtClean="0">
                <a:latin typeface="Arial" panose="020B0604020202020204" pitchFamily="34" charset="0"/>
                <a:cs typeface="Arial" panose="020B0604020202020204" pitchFamily="34" charset="0"/>
              </a:rPr>
              <a:t>In </a:t>
            </a:r>
            <a:r>
              <a:rPr lang="de-DE" dirty="0">
                <a:latin typeface="Arial" panose="020B0604020202020204" pitchFamily="34" charset="0"/>
                <a:cs typeface="Arial" panose="020B0604020202020204" pitchFamily="34" charset="0"/>
              </a:rPr>
              <a:t>dieser geplanten Erweiterung der </a:t>
            </a:r>
            <a:r>
              <a:rPr lang="de-DE" dirty="0" err="1">
                <a:latin typeface="Arial" panose="020B0604020202020204" pitchFamily="34" charset="0"/>
                <a:cs typeface="Arial" panose="020B0604020202020204" pitchFamily="34" charset="0"/>
              </a:rPr>
              <a:t>Moodle</a:t>
            </a:r>
            <a:r>
              <a:rPr lang="de-DE" dirty="0">
                <a:latin typeface="Arial" panose="020B0604020202020204" pitchFamily="34" charset="0"/>
                <a:cs typeface="Arial" panose="020B0604020202020204" pitchFamily="34" charset="0"/>
              </a:rPr>
              <a:t>-Plattform werden Kompetenzraster und Lernwegelisten so integriert, dass Schulen ihre digitalen Lernmaterialen oder Hinweise auf gedruckte Lernmedien direkt mit den </a:t>
            </a:r>
            <a:r>
              <a:rPr lang="de-DE" dirty="0" smtClean="0">
                <a:latin typeface="Arial" panose="020B0604020202020204" pitchFamily="34" charset="0"/>
                <a:cs typeface="Arial" panose="020B0604020202020204" pitchFamily="34" charset="0"/>
              </a:rPr>
              <a:t>jeweiligen Kompetenzen </a:t>
            </a:r>
            <a:r>
              <a:rPr lang="de-DE" dirty="0">
                <a:latin typeface="Arial" panose="020B0604020202020204" pitchFamily="34" charset="0"/>
                <a:cs typeface="Arial" panose="020B0604020202020204" pitchFamily="34" charset="0"/>
              </a:rPr>
              <a:t>und </a:t>
            </a:r>
            <a:r>
              <a:rPr lang="de-DE" dirty="0" smtClean="0">
                <a:latin typeface="Arial" panose="020B0604020202020204" pitchFamily="34" charset="0"/>
                <a:cs typeface="Arial" panose="020B0604020202020204" pitchFamily="34" charset="0"/>
              </a:rPr>
              <a:t>Teilkompetenzen </a:t>
            </a:r>
            <a:r>
              <a:rPr lang="de-DE" dirty="0">
                <a:latin typeface="Arial" panose="020B0604020202020204" pitchFamily="34" charset="0"/>
                <a:cs typeface="Arial" panose="020B0604020202020204" pitchFamily="34" charset="0"/>
              </a:rPr>
              <a:t>verknüpfen können.</a:t>
            </a:r>
          </a:p>
          <a:p>
            <a:pPr>
              <a:spcBef>
                <a:spcPct val="0"/>
              </a:spcBef>
            </a:pPr>
            <a:endParaRPr lang="de-DE" dirty="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0"/>
          </p:nvPr>
        </p:nvSpPr>
        <p:spPr>
          <a:xfrm>
            <a:off x="579012" y="282775"/>
            <a:ext cx="475921" cy="153888"/>
          </a:xfrm>
        </p:spPr>
        <p:txBody>
          <a:bodyPr/>
          <a:lstStyle/>
          <a:p>
            <a:r>
              <a:rPr lang="de-DE" smtClean="0"/>
              <a:t>Seite </a:t>
            </a:r>
            <a:fld id="{F8FF1768-1DF2-410F-ABF6-E09C1CB8A556}" type="slidenum">
              <a:rPr lang="de-DE" smtClean="0"/>
              <a:pPr/>
              <a:t>18</a:t>
            </a:fld>
            <a:endParaRPr lang="de-DE" dirty="0"/>
          </a:p>
        </p:txBody>
      </p:sp>
      <p:sp>
        <p:nvSpPr>
          <p:cNvPr id="3" name="Kopfzeilenplatzhalter 2"/>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413432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518517" y="4964113"/>
            <a:ext cx="5760640" cy="431968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marL="171450" indent="-171450">
              <a:spcBef>
                <a:spcPct val="0"/>
              </a:spcBef>
              <a:buFont typeface="Arial" panose="020B0604020202020204" pitchFamily="34" charset="0"/>
              <a:buChar char="•"/>
            </a:pPr>
            <a:r>
              <a:rPr lang="de-DE" dirty="0" smtClean="0">
                <a:latin typeface="Arial" panose="020B0604020202020204" pitchFamily="34" charset="0"/>
                <a:cs typeface="Arial" panose="020B0604020202020204" pitchFamily="34" charset="0"/>
              </a:rPr>
              <a:t>Im </a:t>
            </a:r>
            <a:r>
              <a:rPr lang="de-DE" dirty="0">
                <a:latin typeface="Arial" panose="020B0604020202020204" pitchFamily="34" charset="0"/>
                <a:cs typeface="Arial" panose="020B0604020202020204" pitchFamily="34" charset="0"/>
              </a:rPr>
              <a:t>Kontext des Inkrafttretens der </a:t>
            </a:r>
            <a:r>
              <a:rPr lang="de-DE" dirty="0" smtClean="0">
                <a:latin typeface="Arial" panose="020B0604020202020204" pitchFamily="34" charset="0"/>
                <a:cs typeface="Arial" panose="020B0604020202020204" pitchFamily="34" charset="0"/>
              </a:rPr>
              <a:t>Bildungsplanreform sind verschiedene Veranstaltungen geplant. </a:t>
            </a:r>
          </a:p>
          <a:p>
            <a:pPr marL="171450" indent="-171450">
              <a:spcBef>
                <a:spcPct val="0"/>
              </a:spcBef>
              <a:buFont typeface="Arial" panose="020B0604020202020204" pitchFamily="34" charset="0"/>
              <a:buChar char="•"/>
            </a:pPr>
            <a:endParaRPr lang="de-DE" dirty="0" smtClean="0">
              <a:latin typeface="Arial" panose="020B0604020202020204" pitchFamily="34" charset="0"/>
              <a:cs typeface="Arial" panose="020B0604020202020204" pitchFamily="34" charset="0"/>
            </a:endParaRPr>
          </a:p>
          <a:p>
            <a:pPr marL="361950" lvl="1" indent="-171450">
              <a:spcBef>
                <a:spcPct val="0"/>
              </a:spcBef>
              <a:buFont typeface="Symbol" panose="05050102010706020507" pitchFamily="18" charset="2"/>
              <a:buChar char="-"/>
            </a:pPr>
            <a:r>
              <a:rPr lang="de-DE" dirty="0" smtClean="0">
                <a:latin typeface="Arial" panose="020B0604020202020204" pitchFamily="34" charset="0"/>
                <a:cs typeface="Arial" panose="020B0604020202020204" pitchFamily="34" charset="0"/>
              </a:rPr>
              <a:t>Am 06. April 2016 wird als Auftaktveranstaltung ein Bildungskongress für </a:t>
            </a:r>
            <a:r>
              <a:rPr lang="de-DE" dirty="0">
                <a:latin typeface="Arial" panose="020B0604020202020204" pitchFamily="34" charset="0"/>
                <a:cs typeface="Arial" panose="020B0604020202020204" pitchFamily="34" charset="0"/>
              </a:rPr>
              <a:t>ca. 600-800 Teilnehmer </a:t>
            </a:r>
            <a:r>
              <a:rPr lang="de-DE" dirty="0" smtClean="0">
                <a:latin typeface="Arial" panose="020B0604020202020204" pitchFamily="34" charset="0"/>
                <a:cs typeface="Arial" panose="020B0604020202020204" pitchFamily="34" charset="0"/>
              </a:rPr>
              <a:t>in </a:t>
            </a:r>
            <a:r>
              <a:rPr lang="de-DE" dirty="0">
                <a:latin typeface="Arial" panose="020B0604020202020204" pitchFamily="34" charset="0"/>
                <a:cs typeface="Arial" panose="020B0604020202020204" pitchFamily="34" charset="0"/>
              </a:rPr>
              <a:t>der Schwabenlandhalle Fellbach </a:t>
            </a:r>
            <a:r>
              <a:rPr lang="de-DE" dirty="0" smtClean="0">
                <a:latin typeface="Arial" panose="020B0604020202020204" pitchFamily="34" charset="0"/>
                <a:cs typeface="Arial" panose="020B0604020202020204" pitchFamily="34" charset="0"/>
              </a:rPr>
              <a:t>stattfinden. Dieser Kongress wird die Bildungsplanreform 2016 u. a. unter dem Aspekt von Schulentwicklung und Führung beleuchten. </a:t>
            </a:r>
          </a:p>
          <a:p>
            <a:pPr marL="361950" lvl="1" indent="-171450">
              <a:spcBef>
                <a:spcPct val="0"/>
              </a:spcBef>
              <a:buFont typeface="Symbol" panose="05050102010706020507" pitchFamily="18" charset="2"/>
              <a:buChar char="-"/>
            </a:pPr>
            <a:endParaRPr lang="de-DE" dirty="0" smtClean="0">
              <a:latin typeface="Arial" panose="020B0604020202020204" pitchFamily="34" charset="0"/>
              <a:cs typeface="Arial" panose="020B0604020202020204" pitchFamily="34" charset="0"/>
            </a:endParaRPr>
          </a:p>
          <a:p>
            <a:pPr marL="361950" lvl="1" indent="-171450">
              <a:spcBef>
                <a:spcPct val="0"/>
              </a:spcBef>
              <a:buFont typeface="Symbol" panose="05050102010706020507" pitchFamily="18" charset="2"/>
              <a:buChar char="-"/>
            </a:pPr>
            <a:r>
              <a:rPr lang="de-DE" dirty="0" smtClean="0">
                <a:latin typeface="Arial" panose="020B0604020202020204" pitchFamily="34" charset="0"/>
                <a:cs typeface="Arial" panose="020B0604020202020204" pitchFamily="34" charset="0"/>
              </a:rPr>
              <a:t>Die Umsetzung im Unterricht wird demgegenüber stärker in regionalen </a:t>
            </a:r>
            <a:r>
              <a:rPr lang="de-DE" dirty="0">
                <a:latin typeface="Arial" panose="020B0604020202020204" pitchFamily="34" charset="0"/>
                <a:cs typeface="Arial" panose="020B0604020202020204" pitchFamily="34" charset="0"/>
              </a:rPr>
              <a:t>Folgeveranstaltungen </a:t>
            </a:r>
            <a:r>
              <a:rPr lang="de-DE" dirty="0" smtClean="0">
                <a:latin typeface="Arial" panose="020B0604020202020204" pitchFamily="34" charset="0"/>
                <a:cs typeface="Arial" panose="020B0604020202020204" pitchFamily="34" charset="0"/>
              </a:rPr>
              <a:t>in den Blick genommen, die von den Regierungspräsidien geplant und durchgeführt werden. </a:t>
            </a:r>
            <a:r>
              <a:rPr lang="de-DE" dirty="0">
                <a:latin typeface="Arial" panose="020B0604020202020204" pitchFamily="34" charset="0"/>
                <a:cs typeface="Arial" panose="020B0604020202020204" pitchFamily="34" charset="0"/>
              </a:rPr>
              <a:t> </a:t>
            </a:r>
          </a:p>
          <a:p>
            <a:pPr>
              <a:spcBef>
                <a:spcPct val="0"/>
              </a:spcBef>
            </a:pPr>
            <a:r>
              <a:rPr lang="de-DE" dirty="0">
                <a:latin typeface="Arial" panose="020B0604020202020204" pitchFamily="34" charset="0"/>
                <a:cs typeface="Arial" panose="020B0604020202020204" pitchFamily="34" charset="0"/>
              </a:rPr>
              <a:t> </a:t>
            </a:r>
          </a:p>
          <a:p>
            <a:pPr marL="171450" indent="-171450">
              <a:spcBef>
                <a:spcPct val="0"/>
              </a:spcBef>
              <a:buFont typeface="Arial" panose="020B0604020202020204" pitchFamily="34" charset="0"/>
              <a:buChar char="•"/>
            </a:pPr>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a:xfrm>
            <a:off x="579464" y="282800"/>
            <a:ext cx="475468" cy="153863"/>
          </a:xfrm>
        </p:spPr>
        <p:txBody>
          <a:bodyPr/>
          <a:lstStyle/>
          <a:p>
            <a:r>
              <a:rPr lang="de-DE" smtClean="0"/>
              <a:t>Seite </a:t>
            </a:r>
            <a:fld id="{F8FF1768-1DF2-410F-ABF6-E09C1CB8A556}" type="slidenum">
              <a:rPr lang="de-DE" smtClean="0"/>
              <a:pPr/>
              <a:t>19</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1375678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a:xfrm>
            <a:off x="650971" y="282775"/>
            <a:ext cx="403961" cy="153888"/>
          </a:xfrm>
        </p:spPr>
        <p:txBody>
          <a:bodyPr/>
          <a:lstStyle/>
          <a:p>
            <a:r>
              <a:rPr lang="de-DE" smtClean="0"/>
              <a:t>Seite </a:t>
            </a:r>
            <a:fld id="{F8FF1768-1DF2-410F-ABF6-E09C1CB8A556}" type="slidenum">
              <a:rPr lang="de-DE" smtClean="0"/>
              <a:pPr/>
              <a:t>2</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3090191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bwMode="auto">
          <a:xfrm>
            <a:off x="917575" y="744538"/>
            <a:ext cx="4967288" cy="3724275"/>
          </a:xfrm>
          <a:noFill/>
          <a:ln>
            <a:solidFill>
              <a:srgbClr val="000000"/>
            </a:solidFill>
            <a:miter lim="800000"/>
            <a:headEnd/>
            <a:tailEnd/>
          </a:ln>
        </p:spPr>
      </p:sp>
      <p:sp>
        <p:nvSpPr>
          <p:cNvPr id="2" name="Foliennummernplatzhalter 1"/>
          <p:cNvSpPr>
            <a:spLocks noGrp="1"/>
          </p:cNvSpPr>
          <p:nvPr>
            <p:ph type="sldNum" sz="quarter" idx="10"/>
          </p:nvPr>
        </p:nvSpPr>
        <p:spPr>
          <a:xfrm>
            <a:off x="579012" y="282775"/>
            <a:ext cx="475921" cy="153888"/>
          </a:xfrm>
        </p:spPr>
        <p:txBody>
          <a:bodyPr/>
          <a:lstStyle/>
          <a:p>
            <a:r>
              <a:rPr lang="de-DE" smtClean="0"/>
              <a:t>Seite </a:t>
            </a:r>
            <a:fld id="{F8FF1768-1DF2-410F-ABF6-E09C1CB8A556}" type="slidenum">
              <a:rPr lang="de-DE" smtClean="0"/>
              <a:pPr/>
              <a:t>20</a:t>
            </a:fld>
            <a:endParaRPr lang="de-DE" dirty="0"/>
          </a:p>
        </p:txBody>
      </p:sp>
      <p:sp>
        <p:nvSpPr>
          <p:cNvPr id="3" name="Kopfzeilenplatzhalter 2"/>
          <p:cNvSpPr>
            <a:spLocks noGrp="1"/>
          </p:cNvSpPr>
          <p:nvPr>
            <p:ph type="hdr" sz="quarter" idx="11"/>
          </p:nvPr>
        </p:nvSpPr>
        <p:spPr/>
        <p:txBody>
          <a:bodyPr/>
          <a:lstStyle/>
          <a:p>
            <a:endParaRPr lang="de-DE" dirty="0"/>
          </a:p>
        </p:txBody>
      </p:sp>
      <p:sp>
        <p:nvSpPr>
          <p:cNvPr id="5" name="Rectangle 1"/>
          <p:cNvSpPr>
            <a:spLocks noGrp="1" noChangeArrowheads="1"/>
          </p:cNvSpPr>
          <p:nvPr>
            <p:ph type="body" idx="1"/>
          </p:nvPr>
        </p:nvSpPr>
        <p:spPr bwMode="auto">
          <a:xfrm>
            <a:off x="681041" y="6809993"/>
            <a:ext cx="2325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950913" algn="l"/>
                <a:tab pos="1760538" algn="l"/>
                <a:tab pos="2030413" algn="l"/>
              </a:tabLst>
              <a:defRPr>
                <a:solidFill>
                  <a:schemeClr val="tx1"/>
                </a:solidFill>
                <a:latin typeface="Arial" pitchFamily="34" charset="0"/>
                <a:cs typeface="Arial" pitchFamily="34" charset="0"/>
              </a:defRPr>
            </a:lvl1pPr>
            <a:lvl2pPr>
              <a:tabLst>
                <a:tab pos="950913" algn="l"/>
                <a:tab pos="1760538" algn="l"/>
                <a:tab pos="2030413" algn="l"/>
              </a:tabLst>
              <a:defRPr>
                <a:solidFill>
                  <a:schemeClr val="tx1"/>
                </a:solidFill>
                <a:latin typeface="Arial" pitchFamily="34" charset="0"/>
                <a:cs typeface="Arial" pitchFamily="34" charset="0"/>
              </a:defRPr>
            </a:lvl2pPr>
            <a:lvl3pPr>
              <a:tabLst>
                <a:tab pos="950913" algn="l"/>
                <a:tab pos="1760538" algn="l"/>
                <a:tab pos="2030413" algn="l"/>
              </a:tabLst>
              <a:defRPr>
                <a:solidFill>
                  <a:schemeClr val="tx1"/>
                </a:solidFill>
                <a:latin typeface="Arial" pitchFamily="34" charset="0"/>
                <a:cs typeface="Arial" pitchFamily="34" charset="0"/>
              </a:defRPr>
            </a:lvl3pPr>
            <a:lvl4pPr>
              <a:tabLst>
                <a:tab pos="950913" algn="l"/>
                <a:tab pos="1760538" algn="l"/>
                <a:tab pos="2030413" algn="l"/>
              </a:tabLst>
              <a:defRPr>
                <a:solidFill>
                  <a:schemeClr val="tx1"/>
                </a:solidFill>
                <a:latin typeface="Arial" pitchFamily="34" charset="0"/>
                <a:cs typeface="Arial" pitchFamily="34" charset="0"/>
              </a:defRPr>
            </a:lvl4pPr>
            <a:lvl5pPr>
              <a:tabLst>
                <a:tab pos="950913" algn="l"/>
                <a:tab pos="1760538" algn="l"/>
                <a:tab pos="2030413" algn="l"/>
              </a:tabLst>
              <a:defRPr>
                <a:solidFill>
                  <a:schemeClr val="tx1"/>
                </a:solidFill>
                <a:latin typeface="Arial" pitchFamily="34" charset="0"/>
                <a:cs typeface="Arial" pitchFamily="34" charset="0"/>
              </a:defRPr>
            </a:lvl5pPr>
            <a:lvl6pPr fontAlgn="base">
              <a:spcBef>
                <a:spcPct val="0"/>
              </a:spcBef>
              <a:spcAft>
                <a:spcPct val="0"/>
              </a:spcAft>
              <a:tabLst>
                <a:tab pos="950913" algn="l"/>
                <a:tab pos="1760538" algn="l"/>
                <a:tab pos="2030413" algn="l"/>
              </a:tabLst>
              <a:defRPr>
                <a:solidFill>
                  <a:schemeClr val="tx1"/>
                </a:solidFill>
                <a:latin typeface="Arial" pitchFamily="34" charset="0"/>
                <a:cs typeface="Arial" pitchFamily="34" charset="0"/>
              </a:defRPr>
            </a:lvl6pPr>
            <a:lvl7pPr fontAlgn="base">
              <a:spcBef>
                <a:spcPct val="0"/>
              </a:spcBef>
              <a:spcAft>
                <a:spcPct val="0"/>
              </a:spcAft>
              <a:tabLst>
                <a:tab pos="950913" algn="l"/>
                <a:tab pos="1760538" algn="l"/>
                <a:tab pos="2030413" algn="l"/>
              </a:tabLst>
              <a:defRPr>
                <a:solidFill>
                  <a:schemeClr val="tx1"/>
                </a:solidFill>
                <a:latin typeface="Arial" pitchFamily="34" charset="0"/>
                <a:cs typeface="Arial" pitchFamily="34" charset="0"/>
              </a:defRPr>
            </a:lvl7pPr>
            <a:lvl8pPr fontAlgn="base">
              <a:spcBef>
                <a:spcPct val="0"/>
              </a:spcBef>
              <a:spcAft>
                <a:spcPct val="0"/>
              </a:spcAft>
              <a:tabLst>
                <a:tab pos="950913" algn="l"/>
                <a:tab pos="1760538" algn="l"/>
                <a:tab pos="2030413" algn="l"/>
              </a:tabLst>
              <a:defRPr>
                <a:solidFill>
                  <a:schemeClr val="tx1"/>
                </a:solidFill>
                <a:latin typeface="Arial" pitchFamily="34" charset="0"/>
                <a:cs typeface="Arial" pitchFamily="34" charset="0"/>
              </a:defRPr>
            </a:lvl8pPr>
            <a:lvl9pPr fontAlgn="base">
              <a:spcBef>
                <a:spcPct val="0"/>
              </a:spcBef>
              <a:spcAft>
                <a:spcPct val="0"/>
              </a:spcAft>
              <a:tabLst>
                <a:tab pos="950913" algn="l"/>
                <a:tab pos="1760538" algn="l"/>
                <a:tab pos="2030413" algn="l"/>
              </a:tabLs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50913" algn="l"/>
                <a:tab pos="1760538" algn="l"/>
                <a:tab pos="2030413" algn="l"/>
              </a:tabLst>
            </a:pPr>
            <a:r>
              <a:rPr kumimoji="0" lang="de-DE" altLang="de-DE"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30163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518517" y="4963320"/>
            <a:ext cx="5760640" cy="5112567"/>
          </a:xfrm>
        </p:spPr>
        <p:txBody>
          <a:bodyPr/>
          <a:lstStyle/>
          <a:p>
            <a:pPr lvl="0"/>
            <a:r>
              <a:rPr lang="de-DE" sz="1100" u="sng" dirty="0" smtClean="0">
                <a:latin typeface="Arial" panose="020B0604020202020204" pitchFamily="34" charset="0"/>
                <a:cs typeface="Arial" panose="020B0604020202020204" pitchFamily="34" charset="0"/>
              </a:rPr>
              <a:t>Anlass und Herausforderungen der Bildungsplanreform: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100" dirty="0" smtClean="0">
                <a:latin typeface="Arial" panose="020B0604020202020204" pitchFamily="34" charset="0"/>
                <a:cs typeface="Arial" panose="020B0604020202020204" pitchFamily="34" charset="0"/>
              </a:rPr>
              <a:t>Sicherung eines zukunftsfähigen Bildungswesens in Baden-Württemberg                             </a:t>
            </a:r>
            <a:r>
              <a:rPr lang="de-DE" sz="1100" dirty="0" smtClean="0">
                <a:latin typeface="Arial" panose="020B0604020202020204" pitchFamily="34" charset="0"/>
                <a:cs typeface="Arial" panose="020B0604020202020204" pitchFamily="34" charset="0"/>
                <a:sym typeface="Wingdings" panose="05000000000000000000" pitchFamily="2" charset="2"/>
              </a:rPr>
              <a:t>  Beitrag zur Qualitätsentwicklung zur Erhöhung der Bildungs-</a:t>
            </a:r>
            <a:r>
              <a:rPr lang="de-DE" sz="1100" baseline="0" dirty="0" smtClean="0">
                <a:latin typeface="Arial" panose="020B0604020202020204" pitchFamily="34" charset="0"/>
                <a:cs typeface="Arial" panose="020B0604020202020204" pitchFamily="34" charset="0"/>
                <a:sym typeface="Wingdings" panose="05000000000000000000" pitchFamily="2" charset="2"/>
              </a:rPr>
              <a:t> und Chancengerechtigkeit </a:t>
            </a:r>
            <a:endParaRPr lang="de-DE" sz="1100" dirty="0" smtClean="0">
              <a:latin typeface="Arial" panose="020B0604020202020204" pitchFamily="34" charset="0"/>
              <a:cs typeface="Arial" panose="020B0604020202020204" pitchFamily="34" charset="0"/>
            </a:endParaRPr>
          </a:p>
          <a:p>
            <a:pPr lvl="0"/>
            <a:r>
              <a:rPr lang="de-DE" sz="1100" b="1" u="sng" dirty="0" smtClean="0">
                <a:latin typeface="Arial" panose="020B0604020202020204" pitchFamily="34" charset="0"/>
                <a:cs typeface="Arial" panose="020B0604020202020204" pitchFamily="34" charset="0"/>
              </a:rPr>
              <a:t>Ziele</a:t>
            </a:r>
            <a:r>
              <a:rPr lang="de-DE" sz="1100" b="1" dirty="0" smtClean="0">
                <a:latin typeface="Arial" panose="020B0604020202020204" pitchFamily="34" charset="0"/>
                <a:cs typeface="Arial" panose="020B0604020202020204" pitchFamily="34" charset="0"/>
              </a:rPr>
              <a:t>: </a:t>
            </a:r>
            <a:endParaRPr lang="de-DE" sz="1100" b="1" dirty="0">
              <a:latin typeface="Arial" panose="020B0604020202020204" pitchFamily="34" charset="0"/>
              <a:cs typeface="Arial" panose="020B0604020202020204" pitchFamily="34" charset="0"/>
            </a:endParaRPr>
          </a:p>
          <a:p>
            <a:r>
              <a:rPr lang="de-DE" sz="1100" u="sng" dirty="0">
                <a:latin typeface="Arial" panose="020B0604020202020204" pitchFamily="34" charset="0"/>
                <a:cs typeface="Arial" panose="020B0604020202020204" pitchFamily="34" charset="0"/>
                <a:sym typeface="Wingdings" panose="05000000000000000000" pitchFamily="2" charset="2"/>
              </a:rPr>
              <a:t>Präzisierung der Anforderungen</a:t>
            </a:r>
            <a:r>
              <a:rPr lang="de-DE" sz="1100" dirty="0">
                <a:latin typeface="Arial" panose="020B0604020202020204" pitchFamily="34" charset="0"/>
                <a:cs typeface="Arial" panose="020B0604020202020204" pitchFamily="34" charset="0"/>
                <a:sym typeface="Wingdings" panose="05000000000000000000" pitchFamily="2" charset="2"/>
              </a:rPr>
              <a:t>:</a:t>
            </a:r>
          </a:p>
          <a:p>
            <a:pPr marL="263525" indent="-263525">
              <a:buFont typeface="Arial" panose="020B0604020202020204" pitchFamily="34" charset="0"/>
              <a:buChar char="•"/>
            </a:pPr>
            <a:r>
              <a:rPr lang="de-DE" sz="1100" dirty="0">
                <a:latin typeface="Arial" panose="020B0604020202020204" pitchFamily="34" charset="0"/>
                <a:cs typeface="Arial" panose="020B0604020202020204" pitchFamily="34" charset="0"/>
                <a:sym typeface="Wingdings" panose="05000000000000000000" pitchFamily="2" charset="2"/>
              </a:rPr>
              <a:t>Die Präzisierung der Inhalte und des zu erreichenden Niveaus führt</a:t>
            </a:r>
            <a:r>
              <a:rPr lang="de-DE" sz="1100"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de-DE" sz="1100" dirty="0">
                <a:latin typeface="Arial" panose="020B0604020202020204" pitchFamily="34" charset="0"/>
                <a:cs typeface="Arial" panose="020B0604020202020204" pitchFamily="34" charset="0"/>
                <a:sym typeface="Wingdings" panose="05000000000000000000" pitchFamily="2" charset="2"/>
              </a:rPr>
              <a:t>zu einer Stärkung der Fachlichkeit, zu Sicherheit bei der unterrichtlichen Umsetzung und der Festlegung von Prüfungsanforderungen</a:t>
            </a:r>
            <a:r>
              <a:rPr lang="de-DE" sz="1100" dirty="0" smtClean="0">
                <a:latin typeface="Arial" panose="020B0604020202020204" pitchFamily="34" charset="0"/>
                <a:cs typeface="Arial" panose="020B0604020202020204" pitchFamily="34" charset="0"/>
                <a:sym typeface="Wingdings" panose="05000000000000000000" pitchFamily="2" charset="2"/>
              </a:rPr>
              <a:t>.</a:t>
            </a:r>
          </a:p>
          <a:p>
            <a:r>
              <a:rPr lang="de-DE" sz="1100" u="sng" dirty="0" smtClean="0">
                <a:latin typeface="Arial" panose="020B0604020202020204" pitchFamily="34" charset="0"/>
                <a:cs typeface="Arial" panose="020B0604020202020204" pitchFamily="34" charset="0"/>
                <a:sym typeface="Wingdings" panose="05000000000000000000" pitchFamily="2" charset="2"/>
              </a:rPr>
              <a:t>Abbau </a:t>
            </a:r>
            <a:r>
              <a:rPr lang="de-DE" sz="1100" u="sng" dirty="0">
                <a:latin typeface="Arial" panose="020B0604020202020204" pitchFamily="34" charset="0"/>
                <a:cs typeface="Arial" panose="020B0604020202020204" pitchFamily="34" charset="0"/>
                <a:sym typeface="Wingdings" panose="05000000000000000000" pitchFamily="2" charset="2"/>
              </a:rPr>
              <a:t>von </a:t>
            </a:r>
            <a:r>
              <a:rPr lang="de-DE" sz="1100" u="sng" dirty="0" smtClean="0">
                <a:latin typeface="Arial" panose="020B0604020202020204" pitchFamily="34" charset="0"/>
                <a:cs typeface="Arial" panose="020B0604020202020204" pitchFamily="34" charset="0"/>
                <a:sym typeface="Wingdings" panose="05000000000000000000" pitchFamily="2" charset="2"/>
              </a:rPr>
              <a:t>Bildungshürden</a:t>
            </a:r>
            <a:r>
              <a:rPr lang="de-DE" sz="1100" dirty="0" smtClean="0">
                <a:latin typeface="Arial" panose="020B0604020202020204" pitchFamily="34" charset="0"/>
                <a:cs typeface="Arial" panose="020B0604020202020204" pitchFamily="34" charset="0"/>
                <a:sym typeface="Wingdings" panose="05000000000000000000" pitchFamily="2" charset="2"/>
              </a:rPr>
              <a:t>:</a:t>
            </a:r>
            <a:endParaRPr lang="de-DE" sz="1100" dirty="0">
              <a:latin typeface="Arial" panose="020B0604020202020204" pitchFamily="34" charset="0"/>
              <a:cs typeface="Arial" panose="020B0604020202020204" pitchFamily="34" charset="0"/>
              <a:sym typeface="Wingdings" panose="05000000000000000000" pitchFamily="2" charset="2"/>
            </a:endParaRPr>
          </a:p>
          <a:p>
            <a:pPr marL="266700" indent="-266700">
              <a:spcAft>
                <a:spcPts val="0"/>
              </a:spcAft>
              <a:buFont typeface="Arial" panose="020B0604020202020204" pitchFamily="34" charset="0"/>
              <a:buChar char="•"/>
              <a:tabLst>
                <a:tab pos="266700" algn="l"/>
              </a:tabLst>
            </a:pPr>
            <a:r>
              <a:rPr lang="de-DE" sz="1100" dirty="0" smtClean="0">
                <a:latin typeface="Arial" panose="020B0604020202020204" pitchFamily="34" charset="0"/>
                <a:cs typeface="Arial" panose="020B0604020202020204" pitchFamily="34" charset="0"/>
                <a:sym typeface="Wingdings" panose="05000000000000000000" pitchFamily="2" charset="2"/>
              </a:rPr>
              <a:t>Eine</a:t>
            </a:r>
            <a:r>
              <a:rPr lang="de-DE" sz="1100" baseline="0" dirty="0" smtClean="0">
                <a:latin typeface="Arial" panose="020B0604020202020204" pitchFamily="34" charset="0"/>
                <a:cs typeface="Arial" panose="020B0604020202020204" pitchFamily="34" charset="0"/>
                <a:sym typeface="Wingdings" panose="05000000000000000000" pitchFamily="2" charset="2"/>
              </a:rPr>
              <a:t> </a:t>
            </a:r>
            <a:r>
              <a:rPr lang="de-DE" sz="1100" dirty="0" smtClean="0">
                <a:latin typeface="Arial" panose="020B0604020202020204" pitchFamily="34" charset="0"/>
                <a:cs typeface="Arial" panose="020B0604020202020204" pitchFamily="34" charset="0"/>
                <a:sym typeface="Wingdings" panose="05000000000000000000" pitchFamily="2" charset="2"/>
              </a:rPr>
              <a:t>verbesserte </a:t>
            </a:r>
            <a:r>
              <a:rPr lang="de-DE" sz="1100" dirty="0">
                <a:latin typeface="Arial" panose="020B0604020202020204" pitchFamily="34" charset="0"/>
                <a:cs typeface="Arial" panose="020B0604020202020204" pitchFamily="34" charset="0"/>
                <a:sym typeface="Wingdings" panose="05000000000000000000" pitchFamily="2" charset="2"/>
              </a:rPr>
              <a:t>vertikale und horizontale Durchlässigkeit zwischen den Schularten d</a:t>
            </a:r>
            <a:r>
              <a:rPr lang="de-DE" sz="1100" dirty="0">
                <a:latin typeface="Arial"/>
                <a:ea typeface="Calibri"/>
                <a:cs typeface="Arial"/>
              </a:rPr>
              <a:t>urch abgestimmte Rahmenbedingungen, Fächer und </a:t>
            </a:r>
            <a:r>
              <a:rPr lang="de-DE" sz="1100" dirty="0" smtClean="0">
                <a:latin typeface="Arial"/>
                <a:ea typeface="Calibri"/>
                <a:cs typeface="Arial"/>
              </a:rPr>
              <a:t>Inhalte</a:t>
            </a:r>
            <a:r>
              <a:rPr lang="de-DE" sz="1100" baseline="0" dirty="0" smtClean="0">
                <a:latin typeface="Arial"/>
                <a:ea typeface="Calibri"/>
                <a:cs typeface="Arial"/>
              </a:rPr>
              <a:t> ist </a:t>
            </a:r>
            <a:r>
              <a:rPr lang="de-DE" sz="1100" dirty="0" smtClean="0">
                <a:latin typeface="Arial" panose="020B0604020202020204" pitchFamily="34" charset="0"/>
                <a:cs typeface="Arial" panose="020B0604020202020204" pitchFamily="34" charset="0"/>
                <a:sym typeface="Wingdings" panose="05000000000000000000" pitchFamily="2" charset="2"/>
              </a:rPr>
              <a:t>Voraussetzung </a:t>
            </a:r>
            <a:r>
              <a:rPr lang="de-DE" sz="1100" dirty="0">
                <a:latin typeface="Arial" panose="020B0604020202020204" pitchFamily="34" charset="0"/>
                <a:cs typeface="Arial" panose="020B0604020202020204" pitchFamily="34" charset="0"/>
                <a:sym typeface="Wingdings" panose="05000000000000000000" pitchFamily="2" charset="2"/>
              </a:rPr>
              <a:t>für erfolgreiche Bildungsbiografien und ein Beitrag zur Entkopplung von sozialer Herkunft und Bildungserfolg.</a:t>
            </a:r>
          </a:p>
          <a:p>
            <a:r>
              <a:rPr lang="de-DE" sz="1100" u="sng" dirty="0" smtClean="0">
                <a:latin typeface="Arial" panose="020B0604020202020204" pitchFamily="34" charset="0"/>
                <a:cs typeface="Arial" panose="020B0604020202020204" pitchFamily="34" charset="0"/>
                <a:sym typeface="Wingdings" panose="05000000000000000000" pitchFamily="2" charset="2"/>
              </a:rPr>
              <a:t>Heterogenität </a:t>
            </a:r>
            <a:r>
              <a:rPr lang="de-DE" sz="1100" u="sng" dirty="0">
                <a:latin typeface="Arial" panose="020B0604020202020204" pitchFamily="34" charset="0"/>
                <a:cs typeface="Arial" panose="020B0604020202020204" pitchFamily="34" charset="0"/>
                <a:sym typeface="Wingdings" panose="05000000000000000000" pitchFamily="2" charset="2"/>
              </a:rPr>
              <a:t>als Chance und </a:t>
            </a:r>
            <a:r>
              <a:rPr lang="de-DE" sz="1100" u="sng" dirty="0" smtClean="0">
                <a:latin typeface="Arial" panose="020B0604020202020204" pitchFamily="34" charset="0"/>
                <a:cs typeface="Arial" panose="020B0604020202020204" pitchFamily="34" charset="0"/>
                <a:sym typeface="Wingdings" panose="05000000000000000000" pitchFamily="2" charset="2"/>
              </a:rPr>
              <a:t>Herausforderung, </a:t>
            </a:r>
            <a:r>
              <a:rPr lang="de-DE" sz="1100" u="sng" dirty="0">
                <a:latin typeface="Arial" panose="020B0604020202020204" pitchFamily="34" charset="0"/>
                <a:cs typeface="Arial" panose="020B0604020202020204" pitchFamily="34" charset="0"/>
                <a:sym typeface="Wingdings" panose="05000000000000000000" pitchFamily="2" charset="2"/>
              </a:rPr>
              <a:t>alle Schülerinnen und Schüler begabungsbezogen zu </a:t>
            </a:r>
            <a:r>
              <a:rPr lang="de-DE" sz="1100" u="sng" dirty="0" smtClean="0">
                <a:latin typeface="Arial" panose="020B0604020202020204" pitchFamily="34" charset="0"/>
                <a:cs typeface="Arial" panose="020B0604020202020204" pitchFamily="34" charset="0"/>
                <a:sym typeface="Wingdings" panose="05000000000000000000" pitchFamily="2" charset="2"/>
              </a:rPr>
              <a:t>fördern</a:t>
            </a:r>
            <a:r>
              <a:rPr lang="de-DE" sz="1100" dirty="0" smtClean="0">
                <a:latin typeface="Arial" panose="020B0604020202020204" pitchFamily="34" charset="0"/>
                <a:cs typeface="Arial" panose="020B0604020202020204" pitchFamily="34" charset="0"/>
                <a:sym typeface="Wingdings" panose="05000000000000000000" pitchFamily="2" charset="2"/>
              </a:rPr>
              <a:t>:</a:t>
            </a:r>
            <a:endParaRPr lang="de-DE" sz="1100" dirty="0">
              <a:latin typeface="Arial" panose="020B0604020202020204" pitchFamily="34" charset="0"/>
              <a:cs typeface="Arial" panose="020B0604020202020204" pitchFamily="34" charset="0"/>
              <a:sym typeface="Wingdings" panose="05000000000000000000" pitchFamily="2" charset="2"/>
            </a:endParaRPr>
          </a:p>
          <a:p>
            <a:pPr marL="266700" indent="-266700">
              <a:buFont typeface="Arial" panose="020B0604020202020204" pitchFamily="34" charset="0"/>
              <a:buChar char="•"/>
            </a:pPr>
            <a:r>
              <a:rPr lang="de-DE" sz="1100" dirty="0">
                <a:latin typeface="Arial" panose="020B0604020202020204" pitchFamily="34" charset="0"/>
                <a:cs typeface="Arial" panose="020B0604020202020204" pitchFamily="34" charset="0"/>
                <a:sym typeface="Wingdings" panose="05000000000000000000" pitchFamily="2" charset="2"/>
              </a:rPr>
              <a:t>Durchgängig präzisere Kompetenzformulierungen bilden die Grundlage für Maßnahmen der individuellen Förderung und für das Lernen in heterogenen Gruppen. </a:t>
            </a:r>
          </a:p>
          <a:p>
            <a:pPr marL="266700" indent="-266700">
              <a:buFont typeface="Arial" panose="020B0604020202020204" pitchFamily="34" charset="0"/>
              <a:buChar char="•"/>
            </a:pPr>
            <a:r>
              <a:rPr lang="de-DE" sz="1100" dirty="0" smtClean="0">
                <a:latin typeface="Arial" panose="020B0604020202020204" pitchFamily="34" charset="0"/>
                <a:cs typeface="Arial" panose="020B0604020202020204" pitchFamily="34" charset="0"/>
                <a:sym typeface="Wingdings" panose="05000000000000000000" pitchFamily="2" charset="2"/>
              </a:rPr>
              <a:t>D</a:t>
            </a:r>
            <a:r>
              <a:rPr lang="de-DE" sz="1100" dirty="0" smtClean="0">
                <a:latin typeface="Arial" panose="020B0604020202020204" pitchFamily="34" charset="0"/>
                <a:cs typeface="Arial" panose="020B0604020202020204" pitchFamily="34" charset="0"/>
              </a:rPr>
              <a:t>ie </a:t>
            </a:r>
            <a:r>
              <a:rPr lang="de-DE" sz="1100" dirty="0">
                <a:latin typeface="Arial" panose="020B0604020202020204" pitchFamily="34" charset="0"/>
                <a:cs typeface="Arial" panose="020B0604020202020204" pitchFamily="34" charset="0"/>
              </a:rPr>
              <a:t>dazugehörigen pädagogischen Unterstützungsangebote (z. B. Kompetenzraster) ermöglichen einen differenzierten Unterricht. </a:t>
            </a:r>
            <a:endParaRPr lang="de-DE" sz="11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de-DE" sz="1100" u="sng" dirty="0" smtClean="0">
                <a:latin typeface="Arial" panose="020B0604020202020204" pitchFamily="34" charset="0"/>
                <a:cs typeface="Arial" panose="020B0604020202020204" pitchFamily="34" charset="0"/>
              </a:rPr>
              <a:t>3 Bildungspläne: </a:t>
            </a:r>
          </a:p>
          <a:p>
            <a:pPr marL="266700" marR="0" lvl="0" indent="-2667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100" dirty="0" smtClean="0">
                <a:latin typeface="Arial" panose="020B0604020202020204" pitchFamily="34" charset="0"/>
                <a:cs typeface="Arial" panose="020B0604020202020204" pitchFamily="34" charset="0"/>
              </a:rPr>
              <a:t>Es werden</a:t>
            </a:r>
            <a:r>
              <a:rPr lang="de-DE" sz="1100" baseline="0" dirty="0" smtClean="0">
                <a:latin typeface="Arial" panose="020B0604020202020204" pitchFamily="34" charset="0"/>
                <a:cs typeface="Arial" panose="020B0604020202020204" pitchFamily="34" charset="0"/>
              </a:rPr>
              <a:t> drei neue Bildungspläne entstehen: der Bildungsplan der Grundschule, der gemeinsame Bildungsplan für die Sekundarstufe I (für Hauptschulen, Werkrealschulen, Realschulen und Gemeinschaftsschulen) sowie der Bildungsplan</a:t>
            </a:r>
            <a:r>
              <a:rPr lang="de-DE" sz="1100" dirty="0" smtClean="0">
                <a:latin typeface="Arial" panose="020B0604020202020204" pitchFamily="34" charset="0"/>
                <a:cs typeface="Arial" panose="020B0604020202020204" pitchFamily="34" charset="0"/>
              </a:rPr>
              <a:t> für das Gymnasium</a:t>
            </a:r>
            <a:r>
              <a:rPr lang="de-DE" sz="1100" baseline="0" dirty="0" smtClean="0">
                <a:latin typeface="Arial" panose="020B0604020202020204" pitchFamily="34" charset="0"/>
                <a:cs typeface="Arial" panose="020B0604020202020204" pitchFamily="34" charset="0"/>
              </a:rPr>
              <a:t>, der eng mit dem gemeinsamen Plan abgestimmt ist. </a:t>
            </a:r>
          </a:p>
          <a:p>
            <a:pPr marL="266700" marR="0" lvl="0" indent="-2667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100" u="none" baseline="0" dirty="0" smtClean="0">
                <a:latin typeface="Arial" panose="020B0604020202020204" pitchFamily="34" charset="0"/>
                <a:cs typeface="Arial" panose="020B0604020202020204" pitchFamily="34" charset="0"/>
              </a:rPr>
              <a:t>Die </a:t>
            </a:r>
            <a:r>
              <a:rPr lang="de-DE" sz="1100" u="none" dirty="0" smtClean="0">
                <a:latin typeface="Arial" panose="020B0604020202020204" pitchFamily="34" charset="0"/>
                <a:cs typeface="Arial" panose="020B0604020202020204" pitchFamily="34" charset="0"/>
              </a:rPr>
              <a:t>Sekundarstufe II des G8 (10.-12. Schuljahr) entspricht</a:t>
            </a:r>
            <a:r>
              <a:rPr lang="de-DE" sz="1100" u="none" baseline="0" dirty="0" smtClean="0">
                <a:latin typeface="Arial" panose="020B0604020202020204" pitchFamily="34" charset="0"/>
                <a:cs typeface="Arial" panose="020B0604020202020204" pitchFamily="34" charset="0"/>
              </a:rPr>
              <a:t> </a:t>
            </a:r>
            <a:r>
              <a:rPr lang="de-DE" sz="1100" u="none" dirty="0" smtClean="0">
                <a:latin typeface="Arial" panose="020B0604020202020204" pitchFamily="34" charset="0"/>
                <a:cs typeface="Arial" panose="020B0604020202020204" pitchFamily="34" charset="0"/>
              </a:rPr>
              <a:t>der Sekundarstufe II der Gemeinschaftsschule (11.-13. Schuljahr). </a:t>
            </a:r>
          </a:p>
          <a:p>
            <a:pPr marL="266700" indent="-266700">
              <a:buFont typeface="Arial" panose="020B0604020202020204" pitchFamily="34" charset="0"/>
              <a:buChar char="•"/>
            </a:pPr>
            <a:endParaRPr lang="de-DE" sz="1100" dirty="0">
              <a:latin typeface="Arial" panose="020B0604020202020204" pitchFamily="34" charset="0"/>
              <a:cs typeface="Arial" panose="020B0604020202020204" pitchFamily="34" charset="0"/>
            </a:endParaRPr>
          </a:p>
          <a:p>
            <a:endParaRPr lang="de-DE" sz="1100" dirty="0" smtClean="0"/>
          </a:p>
        </p:txBody>
      </p:sp>
      <p:sp>
        <p:nvSpPr>
          <p:cNvPr id="4" name="Foliennummernplatzhalter 3"/>
          <p:cNvSpPr>
            <a:spLocks noGrp="1"/>
          </p:cNvSpPr>
          <p:nvPr>
            <p:ph type="sldNum" sz="quarter" idx="10"/>
          </p:nvPr>
        </p:nvSpPr>
        <p:spPr>
          <a:xfrm>
            <a:off x="650971" y="282775"/>
            <a:ext cx="403961" cy="153888"/>
          </a:xfrm>
        </p:spPr>
        <p:txBody>
          <a:bodyPr/>
          <a:lstStyle/>
          <a:p>
            <a:r>
              <a:rPr lang="de-DE" smtClean="0"/>
              <a:t>Seite </a:t>
            </a:r>
            <a:fld id="{F8FF1768-1DF2-410F-ABF6-E09C1CB8A556}" type="slidenum">
              <a:rPr lang="de-DE" smtClean="0"/>
              <a:pPr/>
              <a:t>3</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185132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xfrm>
            <a:off x="876300" y="714375"/>
            <a:ext cx="4962525" cy="3721100"/>
          </a:xfrm>
          <a:ln/>
        </p:spPr>
      </p:sp>
      <p:sp>
        <p:nvSpPr>
          <p:cNvPr id="28675" name="Notizenplatzhalter 2"/>
          <p:cNvSpPr>
            <a:spLocks noGrp="1"/>
          </p:cNvSpPr>
          <p:nvPr>
            <p:ph type="body" idx="1"/>
          </p:nvPr>
        </p:nvSpPr>
        <p:spPr>
          <a:xfrm>
            <a:off x="518516" y="4963319"/>
            <a:ext cx="5760641" cy="4824536"/>
          </a:xfrm>
          <a:noFill/>
        </p:spPr>
        <p:txBody>
          <a:bodyPr/>
          <a:lstStyle/>
          <a:p>
            <a:r>
              <a:rPr lang="de-DE" dirty="0" smtClean="0">
                <a:latin typeface="Arial" panose="020B0604020202020204" pitchFamily="34" charset="0"/>
                <a:cs typeface="Arial" panose="020B0604020202020204" pitchFamily="34" charset="0"/>
              </a:rPr>
              <a:t>Erstmals ist bei </a:t>
            </a:r>
            <a:r>
              <a:rPr lang="de-DE" dirty="0">
                <a:latin typeface="Arial" panose="020B0604020202020204" pitchFamily="34" charset="0"/>
                <a:cs typeface="Arial" panose="020B0604020202020204" pitchFamily="34" charset="0"/>
              </a:rPr>
              <a:t>der Weiterentwicklung von Bildungsplänen für </a:t>
            </a:r>
            <a:r>
              <a:rPr lang="de-DE" dirty="0" smtClean="0">
                <a:latin typeface="Arial" panose="020B0604020202020204" pitchFamily="34" charset="0"/>
                <a:cs typeface="Arial" panose="020B0604020202020204" pitchFamily="34" charset="0"/>
              </a:rPr>
              <a:t>allgemein </a:t>
            </a:r>
            <a:r>
              <a:rPr lang="de-DE" dirty="0">
                <a:latin typeface="Arial" panose="020B0604020202020204" pitchFamily="34" charset="0"/>
                <a:cs typeface="Arial" panose="020B0604020202020204" pitchFamily="34" charset="0"/>
              </a:rPr>
              <a:t>bildende Schulen ein systematischer Praxistest über zwei Schuljahre </a:t>
            </a:r>
            <a:r>
              <a:rPr lang="de-DE" dirty="0" smtClean="0">
                <a:latin typeface="Arial" panose="020B0604020202020204" pitchFamily="34" charset="0"/>
                <a:cs typeface="Arial" panose="020B0604020202020204" pitchFamily="34" charset="0"/>
              </a:rPr>
              <a:t>hinweg erfolgt. Dieser ist nun abgeschlossen. </a:t>
            </a:r>
          </a:p>
          <a:p>
            <a:pPr marL="171450" indent="-171450">
              <a:buFont typeface="Arial" panose="020B0604020202020204" pitchFamily="34" charset="0"/>
              <a:buChar char="•"/>
            </a:pPr>
            <a:r>
              <a:rPr lang="de-DE" altLang="de-DE" u="none" dirty="0" smtClean="0">
                <a:latin typeface="Arial" panose="020B0604020202020204" pitchFamily="34" charset="0"/>
                <a:cs typeface="Arial" panose="020B0604020202020204" pitchFamily="34" charset="0"/>
              </a:rPr>
              <a:t>Im</a:t>
            </a:r>
            <a:r>
              <a:rPr lang="de-DE" altLang="de-DE" u="none" baseline="0" dirty="0" smtClean="0">
                <a:latin typeface="Arial" panose="020B0604020202020204" pitchFamily="34" charset="0"/>
                <a:cs typeface="Arial" panose="020B0604020202020204" pitchFamily="34" charset="0"/>
              </a:rPr>
              <a:t> </a:t>
            </a:r>
            <a:r>
              <a:rPr lang="de-DE" altLang="de-DE" u="sng" baseline="0" dirty="0" smtClean="0">
                <a:latin typeface="Arial" panose="020B0604020202020204" pitchFamily="34" charset="0"/>
                <a:cs typeface="Arial" panose="020B0604020202020204" pitchFamily="34" charset="0"/>
              </a:rPr>
              <a:t>Schuljahr 2013/2014</a:t>
            </a:r>
            <a:r>
              <a:rPr lang="de-DE" altLang="de-DE" u="none" baseline="0" dirty="0" smtClean="0">
                <a:latin typeface="Arial" panose="020B0604020202020204" pitchFamily="34" charset="0"/>
                <a:cs typeface="Arial" panose="020B0604020202020204" pitchFamily="34" charset="0"/>
              </a:rPr>
              <a:t> fand</a:t>
            </a:r>
            <a:r>
              <a:rPr lang="de-DE" altLang="de-DE" u="none" dirty="0" smtClean="0">
                <a:latin typeface="Arial" panose="020B0604020202020204" pitchFamily="34" charset="0"/>
                <a:cs typeface="Arial" panose="020B0604020202020204" pitchFamily="34" charset="0"/>
              </a:rPr>
              <a:t> </a:t>
            </a:r>
            <a:r>
              <a:rPr lang="de-DE" altLang="de-DE" u="none" baseline="0" dirty="0" smtClean="0">
                <a:latin typeface="Arial" panose="020B0604020202020204" pitchFamily="34" charset="0"/>
                <a:cs typeface="Arial" panose="020B0604020202020204" pitchFamily="34" charset="0"/>
              </a:rPr>
              <a:t>die Erprobung der Bildungspläne für </a:t>
            </a:r>
          </a:p>
          <a:p>
            <a:pPr marL="361950" lvl="1" indent="-171450">
              <a:buFontTx/>
              <a:buChar char="-"/>
            </a:pPr>
            <a:r>
              <a:rPr lang="de-DE" altLang="de-DE" u="none" baseline="0" dirty="0" smtClean="0">
                <a:latin typeface="Arial" panose="020B0604020202020204" pitchFamily="34" charset="0"/>
                <a:cs typeface="Arial" panose="020B0604020202020204" pitchFamily="34" charset="0"/>
              </a:rPr>
              <a:t>die Grundschule in den Klassen 1 bis 4</a:t>
            </a:r>
            <a:r>
              <a:rPr lang="de-DE" altLang="de-DE" u="none" dirty="0" smtClean="0">
                <a:latin typeface="Arial" panose="020B0604020202020204" pitchFamily="34" charset="0"/>
                <a:cs typeface="Arial" panose="020B0604020202020204" pitchFamily="34" charset="0"/>
              </a:rPr>
              <a:t> </a:t>
            </a:r>
            <a:r>
              <a:rPr lang="de-DE" altLang="de-DE" u="none" baseline="0" dirty="0" smtClean="0">
                <a:latin typeface="Arial" panose="020B0604020202020204" pitchFamily="34" charset="0"/>
                <a:cs typeface="Arial" panose="020B0604020202020204" pitchFamily="34" charset="0"/>
              </a:rPr>
              <a:t>sowie </a:t>
            </a:r>
          </a:p>
          <a:p>
            <a:pPr marL="361950" lvl="1" indent="-171450">
              <a:buFontTx/>
              <a:buChar char="-"/>
            </a:pPr>
            <a:r>
              <a:rPr lang="de-DE" altLang="de-DE" baseline="0" dirty="0" smtClean="0">
                <a:latin typeface="Arial" panose="020B0604020202020204" pitchFamily="34" charset="0"/>
                <a:cs typeface="Arial" panose="020B0604020202020204" pitchFamily="34" charset="0"/>
              </a:rPr>
              <a:t>für</a:t>
            </a:r>
            <a:r>
              <a:rPr lang="de-DE" altLang="de-DE" u="none" baseline="0" dirty="0" smtClean="0">
                <a:solidFill>
                  <a:srgbClr val="FF0000"/>
                </a:solidFill>
                <a:latin typeface="Arial" panose="020B0604020202020204" pitchFamily="34" charset="0"/>
                <a:cs typeface="Arial" panose="020B0604020202020204" pitchFamily="34" charset="0"/>
              </a:rPr>
              <a:t> </a:t>
            </a:r>
            <a:r>
              <a:rPr lang="de-DE" altLang="de-DE" u="none" baseline="0" dirty="0" smtClean="0">
                <a:latin typeface="Arial" panose="020B0604020202020204" pitchFamily="34" charset="0"/>
                <a:cs typeface="Arial" panose="020B0604020202020204" pitchFamily="34" charset="0"/>
              </a:rPr>
              <a:t>den gemeinsamen Plan der Sekundarstufe I für die Klassen 5 und 6 </a:t>
            </a:r>
            <a:r>
              <a:rPr lang="de-DE" altLang="de-DE" u="none" dirty="0" smtClean="0">
                <a:latin typeface="Arial" panose="020B0604020202020204" pitchFamily="34" charset="0"/>
                <a:cs typeface="Arial" panose="020B0604020202020204" pitchFamily="34" charset="0"/>
              </a:rPr>
              <a:t>statt.  </a:t>
            </a:r>
          </a:p>
          <a:p>
            <a:endParaRPr lang="de-DE" altLang="de-DE" sz="500" u="none"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altLang="de-DE" u="none" dirty="0" smtClean="0">
                <a:latin typeface="Arial" panose="020B0604020202020204" pitchFamily="34" charset="0"/>
                <a:cs typeface="Arial" panose="020B0604020202020204" pitchFamily="34" charset="0"/>
              </a:rPr>
              <a:t>Im Schuljahr</a:t>
            </a:r>
            <a:r>
              <a:rPr lang="de-DE" altLang="de-DE" u="none" baseline="0" dirty="0" smtClean="0">
                <a:latin typeface="Arial" panose="020B0604020202020204" pitchFamily="34" charset="0"/>
                <a:cs typeface="Arial" panose="020B0604020202020204" pitchFamily="34" charset="0"/>
              </a:rPr>
              <a:t> </a:t>
            </a:r>
            <a:r>
              <a:rPr lang="de-DE" altLang="de-DE" u="sng" baseline="0" dirty="0" smtClean="0">
                <a:latin typeface="Arial" panose="020B0604020202020204" pitchFamily="34" charset="0"/>
                <a:cs typeface="Arial" panose="020B0604020202020204" pitchFamily="34" charset="0"/>
              </a:rPr>
              <a:t>2014/2015</a:t>
            </a:r>
            <a:r>
              <a:rPr lang="de-DE" altLang="de-DE" u="none" baseline="0" dirty="0" smtClean="0">
                <a:latin typeface="Arial" panose="020B0604020202020204" pitchFamily="34" charset="0"/>
                <a:cs typeface="Arial" panose="020B0604020202020204" pitchFamily="34" charset="0"/>
              </a:rPr>
              <a:t> wurden der </a:t>
            </a:r>
          </a:p>
          <a:p>
            <a:pPr marL="361950" lvl="1" indent="-171450">
              <a:buFontTx/>
              <a:buChar char="-"/>
            </a:pPr>
            <a:r>
              <a:rPr lang="de-DE" altLang="de-DE" u="none" baseline="0" dirty="0" smtClean="0">
                <a:latin typeface="Arial" panose="020B0604020202020204" pitchFamily="34" charset="0"/>
                <a:cs typeface="Arial" panose="020B0604020202020204" pitchFamily="34" charset="0"/>
              </a:rPr>
              <a:t>Bildungsplan der Grundschule im Hinblick auf bislang</a:t>
            </a:r>
            <a:r>
              <a:rPr lang="de-DE" altLang="de-DE" u="none" dirty="0" smtClean="0">
                <a:latin typeface="Arial" panose="020B0604020202020204" pitchFamily="34" charset="0"/>
                <a:cs typeface="Arial" panose="020B0604020202020204" pitchFamily="34" charset="0"/>
              </a:rPr>
              <a:t> noch nicht erprobte Fächer in </a:t>
            </a:r>
            <a:r>
              <a:rPr lang="de-DE" altLang="de-DE" u="none" dirty="0" smtClean="0">
                <a:solidFill>
                  <a:srgbClr val="000000"/>
                </a:solidFill>
                <a:latin typeface="Arial" panose="020B0604020202020204" pitchFamily="34" charset="0"/>
                <a:cs typeface="Arial" panose="020B0604020202020204" pitchFamily="34" charset="0"/>
              </a:rPr>
              <a:t>den </a:t>
            </a:r>
            <a:r>
              <a:rPr lang="de-DE" altLang="de-DE" dirty="0" smtClean="0">
                <a:solidFill>
                  <a:srgbClr val="000000"/>
                </a:solidFill>
                <a:uFill>
                  <a:solidFill>
                    <a:srgbClr val="FFFF00"/>
                  </a:solidFill>
                </a:uFill>
                <a:latin typeface="Arial" panose="020B0604020202020204" pitchFamily="34" charset="0"/>
                <a:cs typeface="Arial" panose="020B0604020202020204" pitchFamily="34" charset="0"/>
              </a:rPr>
              <a:t>Klassen </a:t>
            </a:r>
            <a:r>
              <a:rPr lang="de-DE" altLang="de-DE" dirty="0">
                <a:latin typeface="Arial" panose="020B0604020202020204" pitchFamily="34" charset="0"/>
                <a:cs typeface="Arial" panose="020B0604020202020204" pitchFamily="34" charset="0"/>
              </a:rPr>
              <a:t>1 bis </a:t>
            </a:r>
            <a:r>
              <a:rPr lang="de-DE" altLang="de-DE" dirty="0" smtClean="0">
                <a:latin typeface="Arial" panose="020B0604020202020204" pitchFamily="34" charset="0"/>
                <a:cs typeface="Arial" panose="020B0604020202020204" pitchFamily="34" charset="0"/>
              </a:rPr>
              <a:t>4</a:t>
            </a:r>
            <a:r>
              <a:rPr lang="de-DE" altLang="de-DE" u="none" dirty="0" smtClean="0">
                <a:solidFill>
                  <a:srgbClr val="000000"/>
                </a:solidFill>
                <a:latin typeface="Arial" panose="020B0604020202020204" pitchFamily="34" charset="0"/>
                <a:cs typeface="Arial" panose="020B0604020202020204" pitchFamily="34" charset="0"/>
              </a:rPr>
              <a:t>, </a:t>
            </a:r>
          </a:p>
          <a:p>
            <a:pPr marL="361950" lvl="1" indent="-171450">
              <a:buFontTx/>
              <a:buChar char="-"/>
            </a:pPr>
            <a:r>
              <a:rPr lang="de-DE" altLang="de-DE" u="none" baseline="0" dirty="0" smtClean="0">
                <a:latin typeface="Arial" panose="020B0604020202020204" pitchFamily="34" charset="0"/>
                <a:cs typeface="Arial" panose="020B0604020202020204" pitchFamily="34" charset="0"/>
              </a:rPr>
              <a:t>der gemeinsame Plan in den WRS und GMS in den Klassen 7, in den RS Klassen 7 und 8 sowie </a:t>
            </a:r>
          </a:p>
          <a:p>
            <a:pPr marL="361950" lvl="1" indent="-171450">
              <a:buFontTx/>
              <a:buChar char="-"/>
            </a:pPr>
            <a:r>
              <a:rPr lang="de-DE" altLang="de-DE" dirty="0">
                <a:latin typeface="Arial" panose="020B0604020202020204" pitchFamily="34" charset="0"/>
                <a:cs typeface="Arial" panose="020B0604020202020204" pitchFamily="34" charset="0"/>
              </a:rPr>
              <a:t>die Klassen 7 und 8</a:t>
            </a:r>
            <a:r>
              <a:rPr lang="de-DE" altLang="de-DE" u="none" baseline="0" dirty="0" smtClean="0">
                <a:latin typeface="Arial" panose="020B0604020202020204" pitchFamily="34" charset="0"/>
                <a:cs typeface="Arial" panose="020B0604020202020204" pitchFamily="34" charset="0"/>
              </a:rPr>
              <a:t> des Bildungsplans des Gymnasiums </a:t>
            </a:r>
            <a:r>
              <a:rPr lang="de-DE" altLang="de-DE" dirty="0" smtClean="0">
                <a:latin typeface="Arial" panose="020B0604020202020204" pitchFamily="34" charset="0"/>
                <a:cs typeface="Arial" panose="020B0604020202020204" pitchFamily="34" charset="0"/>
              </a:rPr>
              <a:t>in die Erprobung einbezogen.</a:t>
            </a:r>
          </a:p>
          <a:p>
            <a:pPr marL="190500" lvl="1" indent="0">
              <a:buFont typeface="Arial" panose="020B0604020202020204" pitchFamily="34" charset="0"/>
              <a:buNone/>
            </a:pPr>
            <a:endParaRPr lang="de-DE" altLang="de-DE" sz="500" u="none"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altLang="de-DE" u="none" baseline="0" dirty="0" smtClean="0">
                <a:latin typeface="Arial" panose="020B0604020202020204" pitchFamily="34" charset="0"/>
                <a:cs typeface="Arial" panose="020B0604020202020204" pitchFamily="34" charset="0"/>
              </a:rPr>
              <a:t>Seit dem </a:t>
            </a:r>
            <a:r>
              <a:rPr lang="de-DE" altLang="de-DE" u="sng" baseline="0" dirty="0" smtClean="0">
                <a:solidFill>
                  <a:srgbClr val="000000"/>
                </a:solidFill>
                <a:latin typeface="Arial" panose="020B0604020202020204" pitchFamily="34" charset="0"/>
                <a:cs typeface="Arial" panose="020B0604020202020204" pitchFamily="34" charset="0"/>
              </a:rPr>
              <a:t>14. September </a:t>
            </a:r>
            <a:r>
              <a:rPr lang="de-DE" altLang="de-DE" u="sng" dirty="0" smtClean="0">
                <a:solidFill>
                  <a:srgbClr val="000000"/>
                </a:solidFill>
                <a:latin typeface="Arial" panose="020B0604020202020204" pitchFamily="34" charset="0"/>
                <a:cs typeface="Arial" panose="020B0604020202020204" pitchFamily="34" charset="0"/>
              </a:rPr>
              <a:t>2015 </a:t>
            </a:r>
            <a:r>
              <a:rPr lang="de-DE" altLang="de-DE" dirty="0" smtClean="0">
                <a:solidFill>
                  <a:srgbClr val="000000"/>
                </a:solidFill>
                <a:latin typeface="Arial" panose="020B0604020202020204" pitchFamily="34" charset="0"/>
                <a:cs typeface="Arial" panose="020B0604020202020204" pitchFamily="34" charset="0"/>
              </a:rPr>
              <a:t>liegen </a:t>
            </a:r>
            <a:r>
              <a:rPr lang="de-DE" altLang="de-DE" u="none" dirty="0" smtClean="0">
                <a:latin typeface="Arial" panose="020B0604020202020204" pitchFamily="34" charset="0"/>
                <a:cs typeface="Arial" panose="020B0604020202020204" pitchFamily="34" charset="0"/>
              </a:rPr>
              <a:t>die Anhörungsfassungen aller drei Bildungspläne vor. In die Anhörungsfassungen sind bereits zahlreiche Rückmeldungen </a:t>
            </a:r>
            <a:r>
              <a:rPr lang="de-DE" altLang="de-DE" dirty="0" smtClean="0">
                <a:latin typeface="Arial" panose="020B0604020202020204" pitchFamily="34" charset="0"/>
                <a:cs typeface="Arial" panose="020B0604020202020204" pitchFamily="34" charset="0"/>
              </a:rPr>
              <a:t>eingearbeitet worden (z. B. aus den Erprobungen, aus verschiedenen Gremien, aus der Kultusverwaltung und Einzeleingaben).</a:t>
            </a:r>
          </a:p>
          <a:p>
            <a:pPr marL="171450" indent="-171450">
              <a:buFont typeface="Arial" panose="020B0604020202020204" pitchFamily="34" charset="0"/>
              <a:buChar char="•"/>
            </a:pPr>
            <a:r>
              <a:rPr lang="de-DE" altLang="de-DE" u="none" dirty="0" smtClean="0">
                <a:latin typeface="Arial" panose="020B0604020202020204" pitchFamily="34" charset="0"/>
                <a:cs typeface="Arial" panose="020B0604020202020204" pitchFamily="34" charset="0"/>
              </a:rPr>
              <a:t>Die Bildungspläne treten zum </a:t>
            </a:r>
            <a:r>
              <a:rPr lang="de-DE" altLang="de-DE" u="sng" dirty="0" smtClean="0">
                <a:latin typeface="Arial" panose="020B0604020202020204" pitchFamily="34" charset="0"/>
                <a:cs typeface="Arial" panose="020B0604020202020204" pitchFamily="34" charset="0"/>
              </a:rPr>
              <a:t>Schuljahr 2016/2017</a:t>
            </a:r>
            <a:r>
              <a:rPr lang="de-DE" altLang="de-DE" dirty="0" smtClean="0">
                <a:latin typeface="Arial" panose="020B0604020202020204" pitchFamily="34" charset="0"/>
                <a:cs typeface="Arial" panose="020B0604020202020204" pitchFamily="34" charset="0"/>
              </a:rPr>
              <a:t> in</a:t>
            </a:r>
            <a:r>
              <a:rPr lang="de-DE" altLang="de-DE" u="none" dirty="0" smtClean="0">
                <a:latin typeface="Arial" panose="020B0604020202020204" pitchFamily="34" charset="0"/>
                <a:cs typeface="Arial" panose="020B0604020202020204" pitchFamily="34" charset="0"/>
              </a:rPr>
              <a:t> Kraft. </a:t>
            </a:r>
          </a:p>
          <a:p>
            <a:pPr marL="171450" indent="-171450">
              <a:buFont typeface="Arial" panose="020B0604020202020204" pitchFamily="34" charset="0"/>
              <a:buChar char="•"/>
            </a:pPr>
            <a:endParaRPr lang="de-DE" altLang="de-DE" sz="600" u="none"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altLang="de-DE" dirty="0" smtClean="0">
                <a:latin typeface="Arial" panose="020B0604020202020204" pitchFamily="34" charset="0"/>
                <a:cs typeface="Arial" panose="020B0604020202020204" pitchFamily="34" charset="0"/>
              </a:rPr>
              <a:t>Die </a:t>
            </a:r>
            <a:r>
              <a:rPr lang="de-DE" altLang="de-DE" u="sng" dirty="0" smtClean="0">
                <a:latin typeface="Arial" panose="020B0604020202020204" pitchFamily="34" charset="0"/>
                <a:cs typeface="Arial" panose="020B0604020202020204" pitchFamily="34" charset="0"/>
              </a:rPr>
              <a:t>Lehrkräftefortbildung</a:t>
            </a:r>
            <a:r>
              <a:rPr lang="de-DE" altLang="de-DE" dirty="0" smtClean="0">
                <a:latin typeface="Arial" panose="020B0604020202020204" pitchFamily="34" charset="0"/>
                <a:cs typeface="Arial" panose="020B0604020202020204" pitchFamily="34" charset="0"/>
              </a:rPr>
              <a:t> als Unterstützungsangebot für Schulen hat bereits weit vor der Einführung der Bildungspläne begonnen, um deren Implementierung optimal zu begleiten. </a:t>
            </a:r>
          </a:p>
          <a:p>
            <a:pPr marL="171450" indent="-171450">
              <a:buFont typeface="Arial" panose="020B0604020202020204" pitchFamily="34" charset="0"/>
              <a:buChar char="•"/>
            </a:pPr>
            <a:endParaRPr lang="de-DE" altLang="de-DE" dirty="0" smtClean="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0"/>
          </p:nvPr>
        </p:nvSpPr>
        <p:spPr>
          <a:xfrm>
            <a:off x="651358" y="282800"/>
            <a:ext cx="403575" cy="153863"/>
          </a:xfrm>
        </p:spPr>
        <p:txBody>
          <a:bodyPr/>
          <a:lstStyle/>
          <a:p>
            <a:r>
              <a:rPr lang="de-DE" smtClean="0"/>
              <a:t>Seite </a:t>
            </a:r>
            <a:fld id="{F8FF1768-1DF2-410F-ABF6-E09C1CB8A556}" type="slidenum">
              <a:rPr lang="de-DE" smtClean="0"/>
              <a:pPr/>
              <a:t>4</a:t>
            </a:fld>
            <a:endParaRPr lang="de-DE" dirty="0"/>
          </a:p>
        </p:txBody>
      </p:sp>
      <p:sp>
        <p:nvSpPr>
          <p:cNvPr id="3" name="Kopfzeilenplatzhalter 2"/>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3497330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15988" y="744538"/>
            <a:ext cx="4965700" cy="3724275"/>
          </a:xfrm>
          <a:ln/>
        </p:spPr>
      </p:sp>
      <p:sp>
        <p:nvSpPr>
          <p:cNvPr id="32771" name="Rectangle 3"/>
          <p:cNvSpPr>
            <a:spLocks noGrp="1" noChangeArrowheads="1"/>
          </p:cNvSpPr>
          <p:nvPr>
            <p:ph type="body" idx="1"/>
          </p:nvPr>
        </p:nvSpPr>
        <p:spPr>
          <a:xfrm>
            <a:off x="518517" y="4964112"/>
            <a:ext cx="5760640" cy="4319687"/>
          </a:xfrm>
          <a:noFill/>
        </p:spPr>
        <p:txBody>
          <a:bodyPr/>
          <a:lstStyle/>
          <a:p>
            <a:pPr marL="171450" indent="-171450">
              <a:buFont typeface="Arial" panose="020B0604020202020204" pitchFamily="34" charset="0"/>
              <a:buChar char="•"/>
            </a:pPr>
            <a:r>
              <a:rPr lang="de-DE" altLang="de-DE" u="none" dirty="0" smtClean="0">
                <a:latin typeface="Arial" panose="020B0604020202020204" pitchFamily="34" charset="0"/>
                <a:cs typeface="Arial" panose="020B0604020202020204" pitchFamily="34" charset="0"/>
              </a:rPr>
              <a:t>Im Schuljahr 2016/2017 wird in den Klassen 1 und 2 der Grundschule sowie in den Klassen 5 und 6 der allgemein bildenden weiterführenden</a:t>
            </a:r>
            <a:r>
              <a:rPr lang="de-DE" altLang="de-DE" u="none" baseline="0" dirty="0" smtClean="0">
                <a:latin typeface="Arial" panose="020B0604020202020204" pitchFamily="34" charset="0"/>
                <a:cs typeface="Arial" panose="020B0604020202020204" pitchFamily="34" charset="0"/>
              </a:rPr>
              <a:t> Schulen </a:t>
            </a:r>
            <a:r>
              <a:rPr lang="de-DE" altLang="de-DE" u="none" dirty="0" smtClean="0">
                <a:latin typeface="Arial" panose="020B0604020202020204" pitchFamily="34" charset="0"/>
                <a:cs typeface="Arial" panose="020B0604020202020204" pitchFamily="34" charset="0"/>
              </a:rPr>
              <a:t>der neue Bildungsplan in Kraft treten. </a:t>
            </a:r>
          </a:p>
          <a:p>
            <a:pPr marL="171450" indent="-171450">
              <a:buFont typeface="Arial" panose="020B0604020202020204" pitchFamily="34" charset="0"/>
              <a:buChar char="•"/>
            </a:pPr>
            <a:r>
              <a:rPr lang="de-DE" altLang="de-DE" u="none" dirty="0" smtClean="0">
                <a:latin typeface="Arial" panose="020B0604020202020204" pitchFamily="34" charset="0"/>
                <a:cs typeface="Arial" panose="020B0604020202020204" pitchFamily="34" charset="0"/>
              </a:rPr>
              <a:t>Der Bildungsplan wird dann in den folgenden Jahren kontinuierlich „hochwachsen“, bis er im Schuljahr 2023/2024 für alle Klassen gültig</a:t>
            </a:r>
            <a:r>
              <a:rPr lang="de-DE" altLang="de-DE" u="none" baseline="0" dirty="0" smtClean="0">
                <a:latin typeface="Arial" panose="020B0604020202020204" pitchFamily="34" charset="0"/>
                <a:cs typeface="Arial" panose="020B0604020202020204" pitchFamily="34" charset="0"/>
              </a:rPr>
              <a:t> ist.</a:t>
            </a:r>
            <a:r>
              <a:rPr lang="de-DE" altLang="de-DE" u="none" dirty="0" smtClean="0">
                <a:latin typeface="Arial" panose="020B0604020202020204" pitchFamily="34" charset="0"/>
                <a:cs typeface="Arial" panose="020B0604020202020204" pitchFamily="34" charset="0"/>
              </a:rPr>
              <a:t> </a:t>
            </a:r>
          </a:p>
          <a:p>
            <a:pPr marL="171450" indent="-171450">
              <a:spcBef>
                <a:spcPct val="0"/>
              </a:spcBef>
              <a:buFont typeface="Arial" panose="020B0604020202020204" pitchFamily="34" charset="0"/>
              <a:buChar char="•"/>
            </a:pPr>
            <a:endParaRPr lang="de-DE" altLang="de-DE" sz="1100" dirty="0" smtClean="0"/>
          </a:p>
          <a:p>
            <a:pPr marL="171450" indent="-171450">
              <a:spcBef>
                <a:spcPct val="0"/>
              </a:spcBef>
              <a:buFont typeface="Arial" panose="020B0604020202020204" pitchFamily="34" charset="0"/>
              <a:buChar char="•"/>
              <a:defRPr/>
            </a:pPr>
            <a:r>
              <a:rPr lang="de-DE" dirty="0">
                <a:latin typeface="Arial" panose="020B0604020202020204" pitchFamily="34" charset="0"/>
                <a:cs typeface="Arial" panose="020B0604020202020204" pitchFamily="34" charset="0"/>
              </a:rPr>
              <a:t>Parallel zur Einführung der neuen Bildungspläne </a:t>
            </a:r>
            <a:r>
              <a:rPr lang="de-DE" dirty="0" smtClean="0">
                <a:latin typeface="Arial" panose="020B0604020202020204" pitchFamily="34" charset="0"/>
                <a:cs typeface="Arial" panose="020B0604020202020204" pitchFamily="34" charset="0"/>
              </a:rPr>
              <a:t>werden zahlreiche flankierende </a:t>
            </a:r>
            <a:r>
              <a:rPr lang="de-DE" dirty="0">
                <a:latin typeface="Arial" panose="020B0604020202020204" pitchFamily="34" charset="0"/>
                <a:cs typeface="Arial" panose="020B0604020202020204" pitchFamily="34" charset="0"/>
              </a:rPr>
              <a:t>Maßnahmen Schulen und Lehrkräfte bei der Implementierung der neuen Bildungspläne unterstützen. </a:t>
            </a:r>
            <a:endParaRPr lang="de-DE" dirty="0" smtClean="0">
              <a:latin typeface="Arial" panose="020B0604020202020204" pitchFamily="34" charset="0"/>
              <a:cs typeface="Arial" panose="020B0604020202020204" pitchFamily="34" charset="0"/>
            </a:endParaRPr>
          </a:p>
          <a:p>
            <a:pPr marL="171450" indent="-171450">
              <a:spcBef>
                <a:spcPct val="0"/>
              </a:spcBef>
              <a:buFont typeface="Arial" panose="020B0604020202020204" pitchFamily="34" charset="0"/>
              <a:buChar char="•"/>
            </a:pPr>
            <a:r>
              <a:rPr lang="de-DE" dirty="0" smtClean="0">
                <a:latin typeface="Arial" panose="020B0604020202020204" pitchFamily="34" charset="0"/>
                <a:cs typeface="Arial" panose="020B0604020202020204" pitchFamily="34" charset="0"/>
              </a:rPr>
              <a:t>Hierzu </a:t>
            </a:r>
            <a:r>
              <a:rPr lang="de-DE" dirty="0">
                <a:latin typeface="Arial" panose="020B0604020202020204" pitchFamily="34" charset="0"/>
                <a:cs typeface="Arial" panose="020B0604020202020204" pitchFamily="34" charset="0"/>
              </a:rPr>
              <a:t>zählen </a:t>
            </a:r>
            <a:r>
              <a:rPr lang="de-DE" dirty="0" smtClean="0">
                <a:latin typeface="Arial" panose="020B0604020202020204" pitchFamily="34" charset="0"/>
                <a:cs typeface="Arial" panose="020B0604020202020204" pitchFamily="34" charset="0"/>
              </a:rPr>
              <a:t>Unterstützungsmaßnahmen im Bereich der Schulentwicklung,  Fortbildungsmaßnahmen, </a:t>
            </a:r>
            <a:r>
              <a:rPr lang="de-DE" dirty="0">
                <a:latin typeface="Arial" panose="020B0604020202020204" pitchFamily="34" charset="0"/>
                <a:cs typeface="Arial" panose="020B0604020202020204" pitchFamily="34" charset="0"/>
              </a:rPr>
              <a:t>die Bereitstellung von </a:t>
            </a:r>
            <a:r>
              <a:rPr lang="de-DE" dirty="0" smtClean="0">
                <a:latin typeface="Arial" panose="020B0604020202020204" pitchFamily="34" charset="0"/>
                <a:cs typeface="Arial" panose="020B0604020202020204" pitchFamily="34" charset="0"/>
              </a:rPr>
              <a:t>Umsetzungshilfen wie Kompetenzraster </a:t>
            </a:r>
            <a:r>
              <a:rPr lang="de-DE" dirty="0">
                <a:latin typeface="Arial" panose="020B0604020202020204" pitchFamily="34" charset="0"/>
                <a:cs typeface="Arial" panose="020B0604020202020204" pitchFamily="34" charset="0"/>
              </a:rPr>
              <a:t>und </a:t>
            </a:r>
            <a:r>
              <a:rPr lang="de-DE" dirty="0" smtClean="0">
                <a:latin typeface="Arial" panose="020B0604020202020204" pitchFamily="34" charset="0"/>
                <a:cs typeface="Arial" panose="020B0604020202020204" pitchFamily="34" charset="0"/>
              </a:rPr>
              <a:t>Beispielcurricula </a:t>
            </a:r>
            <a:r>
              <a:rPr lang="de-DE" dirty="0">
                <a:latin typeface="Arial" panose="020B0604020202020204" pitchFamily="34" charset="0"/>
                <a:cs typeface="Arial" panose="020B0604020202020204" pitchFamily="34" charset="0"/>
              </a:rPr>
              <a:t>sowie die Entwicklung einer </a:t>
            </a:r>
            <a:r>
              <a:rPr lang="de-DE" dirty="0" smtClean="0">
                <a:latin typeface="Arial" panose="020B0604020202020204" pitchFamily="34" charset="0"/>
                <a:cs typeface="Arial" panose="020B0604020202020204" pitchFamily="34" charset="0"/>
              </a:rPr>
              <a:t>Online-Plattform. Auf diese Punkte wird im Folgenden näher eingegangen werden. </a:t>
            </a:r>
            <a:endParaRPr lang="de-DE" altLang="de-DE" sz="1100" dirty="0" smtClean="0"/>
          </a:p>
        </p:txBody>
      </p:sp>
      <p:sp>
        <p:nvSpPr>
          <p:cNvPr id="2" name="Foliennummernplatzhalter 1"/>
          <p:cNvSpPr>
            <a:spLocks noGrp="1"/>
          </p:cNvSpPr>
          <p:nvPr>
            <p:ph type="sldNum" sz="quarter" idx="10"/>
          </p:nvPr>
        </p:nvSpPr>
        <p:spPr>
          <a:xfrm>
            <a:off x="651358" y="282800"/>
            <a:ext cx="403575" cy="153863"/>
          </a:xfrm>
        </p:spPr>
        <p:txBody>
          <a:bodyPr/>
          <a:lstStyle/>
          <a:p>
            <a:r>
              <a:rPr lang="de-DE" smtClean="0"/>
              <a:t>Seite </a:t>
            </a:r>
            <a:fld id="{F8FF1768-1DF2-410F-ABF6-E09C1CB8A556}" type="slidenum">
              <a:rPr lang="de-DE" smtClean="0"/>
              <a:pPr/>
              <a:t>5</a:t>
            </a:fld>
            <a:endParaRPr lang="de-DE" dirty="0"/>
          </a:p>
        </p:txBody>
      </p:sp>
      <p:sp>
        <p:nvSpPr>
          <p:cNvPr id="3" name="Kopfzeilenplatzhalter 2"/>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2636502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a:xfrm>
            <a:off x="650971" y="282775"/>
            <a:ext cx="403961" cy="153888"/>
          </a:xfrm>
        </p:spPr>
        <p:txBody>
          <a:bodyPr/>
          <a:lstStyle/>
          <a:p>
            <a:r>
              <a:rPr lang="de-DE" smtClean="0"/>
              <a:t>Seite </a:t>
            </a:r>
            <a:fld id="{F8FF1768-1DF2-410F-ABF6-E09C1CB8A556}" type="slidenum">
              <a:rPr lang="de-DE" smtClean="0"/>
              <a:pPr/>
              <a:t>6</a:t>
            </a:fld>
            <a:endParaRPr lang="de-DE" dirty="0"/>
          </a:p>
        </p:txBody>
      </p:sp>
      <p:sp>
        <p:nvSpPr>
          <p:cNvPr id="5" name="Kopfzeilenplatzhalter 4"/>
          <p:cNvSpPr>
            <a:spLocks noGrp="1"/>
          </p:cNvSpPr>
          <p:nvPr>
            <p:ph type="hdr" sz="quarter" idx="11"/>
          </p:nvPr>
        </p:nvSpPr>
        <p:spPr/>
        <p:txBody>
          <a:bodyPr/>
          <a:lstStyle/>
          <a:p>
            <a:endParaRPr lang="de-DE" dirty="0"/>
          </a:p>
        </p:txBody>
      </p:sp>
      <p:sp>
        <p:nvSpPr>
          <p:cNvPr id="8" name="Notizenplatzhalter 2"/>
          <p:cNvSpPr txBox="1">
            <a:spLocks noGrp="1"/>
          </p:cNvSpPr>
          <p:nvPr>
            <p:ph type="body" sz="quarter" idx="12"/>
          </p:nvPr>
        </p:nvSpPr>
        <p:spPr bwMode="auto">
          <a:xfrm>
            <a:off x="302494" y="4531271"/>
            <a:ext cx="6192688" cy="5395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spcBef>
                <a:spcPct val="30000"/>
              </a:spcBef>
              <a:defRPr sz="1200" u="sng">
                <a:latin typeface="Arial" panose="020B0604020202020204" pitchFamily="34" charset="0"/>
                <a:cs typeface="Arial" panose="020B0604020202020204" pitchFamily="34" charset="0"/>
              </a:defRPr>
            </a:lvl1pPr>
            <a:lvl2pPr marL="190500">
              <a:spcBef>
                <a:spcPct val="30000"/>
              </a:spcBef>
              <a:defRPr sz="1200"/>
            </a:lvl2pPr>
            <a:lvl3pPr marL="381000">
              <a:spcBef>
                <a:spcPct val="30000"/>
              </a:spcBef>
              <a:defRPr sz="1200"/>
            </a:lvl3pPr>
            <a:lvl4pPr marL="571500">
              <a:spcBef>
                <a:spcPct val="30000"/>
              </a:spcBef>
              <a:defRPr sz="1200"/>
            </a:lvl4pPr>
            <a:lvl5pPr marL="762000">
              <a:spcBef>
                <a:spcPct val="30000"/>
              </a:spcBef>
              <a:defRPr sz="1200"/>
            </a:lvl5pPr>
            <a:lvl6pPr>
              <a:defRPr sz="1200">
                <a:latin typeface="+mn-lt"/>
              </a:defRPr>
            </a:lvl6pPr>
            <a:lvl7pPr>
              <a:defRPr sz="1200">
                <a:latin typeface="+mn-lt"/>
              </a:defRPr>
            </a:lvl7pPr>
            <a:lvl8pPr>
              <a:defRPr sz="1200">
                <a:latin typeface="+mn-lt"/>
              </a:defRPr>
            </a:lvl8pPr>
            <a:lvl9pPr>
              <a:defRPr sz="1200">
                <a:latin typeface="+mn-lt"/>
              </a:defRPr>
            </a:lvl9pPr>
          </a:lstStyle>
          <a:p>
            <a:r>
              <a:rPr lang="de-DE" sz="1050" dirty="0"/>
              <a:t>Information: </a:t>
            </a:r>
          </a:p>
          <a:p>
            <a:pPr marL="171450" indent="-171450">
              <a:buFont typeface="Arial" panose="020B0604020202020204" pitchFamily="34" charset="0"/>
              <a:buChar char="•"/>
            </a:pPr>
            <a:r>
              <a:rPr lang="de-DE" sz="1050" u="none" dirty="0"/>
              <a:t>Hierzu zählen Informationsveranstaltungen bzw. </a:t>
            </a:r>
            <a:r>
              <a:rPr lang="de-DE" sz="1050" u="none" dirty="0" smtClean="0"/>
              <a:t>Dienstbesprechungen.</a:t>
            </a:r>
            <a:endParaRPr lang="de-DE" sz="1050" u="none" dirty="0"/>
          </a:p>
          <a:p>
            <a:pPr marL="171450" indent="-171450">
              <a:buFont typeface="Arial" panose="020B0604020202020204" pitchFamily="34" charset="0"/>
              <a:buChar char="•"/>
            </a:pPr>
            <a:r>
              <a:rPr lang="de-DE" sz="1050" u="none" dirty="0"/>
              <a:t>Ein Flyer enthält die zentralen Informationen zur Bildungsplanreform 2016. </a:t>
            </a:r>
          </a:p>
          <a:p>
            <a:pPr marL="171450" indent="-171450">
              <a:buFont typeface="Arial" panose="020B0604020202020204" pitchFamily="34" charset="0"/>
              <a:buChar char="•"/>
            </a:pPr>
            <a:r>
              <a:rPr lang="de-DE" sz="1050" u="none" dirty="0"/>
              <a:t>Auf dem Kultusportal werden die wichtigsten Informationen zur Bildungsplanreform permanent aktualisiert. </a:t>
            </a:r>
            <a:r>
              <a:rPr lang="de-DE" sz="1050" u="none" dirty="0" smtClean="0"/>
              <a:t>Hier finden Sie auch </a:t>
            </a:r>
            <a:r>
              <a:rPr lang="de-DE" sz="1050" u="none" dirty="0"/>
              <a:t>eine Liste mit FAQs (</a:t>
            </a:r>
            <a:r>
              <a:rPr lang="de-DE" sz="1050" u="none" dirty="0" err="1"/>
              <a:t>frequently</a:t>
            </a:r>
            <a:r>
              <a:rPr lang="de-DE" sz="1050" u="none" dirty="0"/>
              <a:t> </a:t>
            </a:r>
            <a:r>
              <a:rPr lang="de-DE" sz="1050" u="none" dirty="0" err="1"/>
              <a:t>asked</a:t>
            </a:r>
            <a:r>
              <a:rPr lang="de-DE" sz="1050" u="none" dirty="0"/>
              <a:t> </a:t>
            </a:r>
            <a:r>
              <a:rPr lang="de-DE" sz="1050" u="none" dirty="0" err="1"/>
              <a:t>questions</a:t>
            </a:r>
            <a:r>
              <a:rPr lang="de-DE" sz="1050" u="none" dirty="0"/>
              <a:t>).</a:t>
            </a:r>
          </a:p>
          <a:p>
            <a:pPr marL="171450" indent="-171450">
              <a:buFont typeface="Arial" panose="020B0604020202020204" pitchFamily="34" charset="0"/>
              <a:buChar char="•"/>
            </a:pPr>
            <a:r>
              <a:rPr lang="de-DE" sz="1050" u="none" dirty="0"/>
              <a:t>Die elektronischen Infodienste des Kultusministeriums stellen im Rahmen der Reihe „Bildungsplan aktuell“ in jeder Ausgabe einen speziellen Aspekt der neuen Bildungspläne vor.</a:t>
            </a:r>
          </a:p>
          <a:p>
            <a:pPr marL="171450" indent="-171450">
              <a:buFont typeface="Arial" panose="020B0604020202020204" pitchFamily="34" charset="0"/>
              <a:buChar char="•"/>
            </a:pPr>
            <a:r>
              <a:rPr lang="de-DE" sz="1050" u="none" dirty="0"/>
              <a:t>Das Kultusministerium informiert </a:t>
            </a:r>
            <a:r>
              <a:rPr lang="de-DE" sz="1050" u="none" dirty="0" smtClean="0"/>
              <a:t>regelmäßig nachgeordnete </a:t>
            </a:r>
            <a:r>
              <a:rPr lang="de-DE" sz="1050" u="none" dirty="0"/>
              <a:t>Behörden v.a. mit dem Auftrag, wichtige Inhalte der Bildungsplanreform zu multiplizieren. </a:t>
            </a:r>
          </a:p>
          <a:p>
            <a:pPr marL="171450" indent="-171450">
              <a:buFont typeface="Arial" panose="020B0604020202020204" pitchFamily="34" charset="0"/>
              <a:buChar char="•"/>
            </a:pPr>
            <a:r>
              <a:rPr lang="de-DE" sz="1050" u="none" dirty="0"/>
              <a:t>Daneben gibt es die Presseveröffentlichungen. </a:t>
            </a:r>
            <a:endParaRPr lang="de-DE" sz="1050" u="none" dirty="0" smtClean="0"/>
          </a:p>
          <a:p>
            <a:r>
              <a:rPr lang="de-DE" sz="1050" dirty="0" smtClean="0"/>
              <a:t>Beteiligung</a:t>
            </a:r>
            <a:r>
              <a:rPr lang="de-DE" sz="1050" dirty="0"/>
              <a:t>: </a:t>
            </a:r>
          </a:p>
          <a:p>
            <a:r>
              <a:rPr lang="de-DE" sz="1050" u="none" dirty="0">
                <a:sym typeface="Wingdings" panose="05000000000000000000" pitchFamily="2" charset="2"/>
              </a:rPr>
              <a:t>Die Bildungsplanreform 2016 weist vielfältige Beteiligungsmöglichkeiten </a:t>
            </a:r>
            <a:r>
              <a:rPr lang="de-DE" sz="1050" u="none" dirty="0" smtClean="0">
                <a:sym typeface="Wingdings" panose="05000000000000000000" pitchFamily="2" charset="2"/>
              </a:rPr>
              <a:t>auf: </a:t>
            </a:r>
            <a:endParaRPr lang="de-DE" sz="1050" u="none" dirty="0">
              <a:sym typeface="Wingdings" panose="05000000000000000000" pitchFamily="2" charset="2"/>
            </a:endParaRPr>
          </a:p>
          <a:p>
            <a:pPr marL="171450" indent="-171450">
              <a:buFont typeface="Arial" panose="020B0604020202020204" pitchFamily="34" charset="0"/>
              <a:buChar char="•"/>
            </a:pPr>
            <a:r>
              <a:rPr lang="de-DE" sz="1050" u="none" dirty="0">
                <a:sym typeface="Wingdings" panose="05000000000000000000" pitchFamily="2" charset="2"/>
              </a:rPr>
              <a:t>Ein Beirat zur Begleitung der Bildungsplanreform mit Vertreterinnen und Vertretern aus Wissenschaft, Wirtschaft, Gesellschaft, Politik, den Beratungsgremien des Kultusministeriums (Landeselternbeirat, Landesschülerbeirat, Landesschulbeirat) und den Lehrerverbänden begleitet die Bildungsplanreform konstruktiv–kritisch.</a:t>
            </a:r>
          </a:p>
          <a:p>
            <a:pPr marL="171450" indent="-171450">
              <a:buFont typeface="Arial" panose="020B0604020202020204" pitchFamily="34" charset="0"/>
              <a:buChar char="•"/>
            </a:pPr>
            <a:r>
              <a:rPr lang="de-DE" sz="1050" u="none" dirty="0">
                <a:sym typeface="Wingdings" panose="05000000000000000000" pitchFamily="2" charset="2"/>
              </a:rPr>
              <a:t>Die Bildungsplankommissionen haben den Auftrag, ihren Arbeitsfortschritt fortlaufend und </a:t>
            </a:r>
            <a:r>
              <a:rPr lang="de-DE" sz="1050" u="none" dirty="0" smtClean="0">
                <a:sym typeface="Wingdings" panose="05000000000000000000" pitchFamily="2" charset="2"/>
              </a:rPr>
              <a:t>systematisch </a:t>
            </a:r>
            <a:r>
              <a:rPr lang="de-DE" sz="1050" u="none" dirty="0">
                <a:sym typeface="Wingdings" panose="05000000000000000000" pitchFamily="2" charset="2"/>
              </a:rPr>
              <a:t>mit Vertreterinnen und Vertretern der Wissenschaft abzugleichen. Die </a:t>
            </a:r>
            <a:r>
              <a:rPr lang="de-DE" sz="1050" u="none" dirty="0" smtClean="0">
                <a:sym typeface="Wingdings" panose="05000000000000000000" pitchFamily="2" charset="2"/>
              </a:rPr>
              <a:t>Hochschulrektorenkonferenzen </a:t>
            </a:r>
            <a:r>
              <a:rPr lang="de-DE" sz="1050" u="none" dirty="0">
                <a:sym typeface="Wingdings" panose="05000000000000000000" pitchFamily="2" charset="2"/>
              </a:rPr>
              <a:t>der Universitäten und Pädagogischen Hochschulen haben entsprechende Fachvertreter benannt. </a:t>
            </a:r>
          </a:p>
          <a:p>
            <a:pPr marL="171450" indent="-171450">
              <a:buFont typeface="Arial" panose="020B0604020202020204" pitchFamily="34" charset="0"/>
              <a:buChar char="•"/>
            </a:pPr>
            <a:r>
              <a:rPr lang="de-DE" sz="1050" u="none" dirty="0">
                <a:sym typeface="Wingdings" panose="05000000000000000000" pitchFamily="2" charset="2"/>
              </a:rPr>
              <a:t>Auch die Erprobung bzw. Rückmeldung aus den Erprobungsschulen zählt zu den Beteiligungsmöglichkeiten. Eine professionelle Auswertung im Rahmen einer Expertenbefragung komplettiert dieses Beteiligungselement. </a:t>
            </a:r>
            <a:endParaRPr lang="de-DE" sz="1050" u="none" dirty="0" smtClean="0">
              <a:sym typeface="Wingdings" panose="05000000000000000000" pitchFamily="2" charset="2"/>
            </a:endParaRPr>
          </a:p>
          <a:p>
            <a:pPr marL="171450" indent="-171450">
              <a:buFont typeface="Arial" panose="020B0604020202020204" pitchFamily="34" charset="0"/>
              <a:buChar char="•"/>
            </a:pPr>
            <a:r>
              <a:rPr lang="de-DE" sz="1050" u="none" dirty="0">
                <a:sym typeface="Wingdings" panose="05000000000000000000" pitchFamily="2" charset="2"/>
              </a:rPr>
              <a:t>Daneben ist auf dem Kultusportal ein E-Mail-Postfach zur Bildungsplanreform eingerichtet worden, über das Rückmeldungen an das Kultusministerium gegeben werden können. Auch diese werden sorgfältig ausgewertet und fließen in den Reformprozess ein. </a:t>
            </a:r>
          </a:p>
          <a:p>
            <a:pPr marL="171450" indent="-171450">
              <a:buFont typeface="Arial" panose="020B0604020202020204" pitchFamily="34" charset="0"/>
              <a:buChar char="•"/>
            </a:pPr>
            <a:r>
              <a:rPr lang="de-DE" sz="1050" u="none" dirty="0" smtClean="0">
                <a:sym typeface="Wingdings" panose="05000000000000000000" pitchFamily="2" charset="2"/>
              </a:rPr>
              <a:t>Die Anhörungsfassungen </a:t>
            </a:r>
            <a:r>
              <a:rPr lang="de-DE" sz="1050" u="none" dirty="0">
                <a:sym typeface="Wingdings" panose="05000000000000000000" pitchFamily="2" charset="2"/>
              </a:rPr>
              <a:t>der Bildungspläne sind unter </a:t>
            </a:r>
            <a:r>
              <a:rPr lang="de-DE" sz="1050" u="none" dirty="0" smtClean="0">
                <a:hlinkClick r:id="rId3"/>
              </a:rPr>
              <a:t>www.bildungsplaene-bw.de</a:t>
            </a:r>
            <a:r>
              <a:rPr lang="de-DE" sz="1050" u="none" dirty="0" smtClean="0">
                <a:sym typeface="Wingdings" panose="05000000000000000000" pitchFamily="2" charset="2"/>
              </a:rPr>
              <a:t> </a:t>
            </a:r>
            <a:r>
              <a:rPr lang="de-DE" sz="1050" u="none" dirty="0">
                <a:sym typeface="Wingdings" panose="05000000000000000000" pitchFamily="2" charset="2"/>
              </a:rPr>
              <a:t>abrufbar. </a:t>
            </a:r>
            <a:r>
              <a:rPr lang="de-DE" sz="1050" u="none" dirty="0" smtClean="0">
                <a:sym typeface="Wingdings" panose="05000000000000000000" pitchFamily="2" charset="2"/>
              </a:rPr>
              <a:t>Die aus der Anhörung gewonnenen Rückmeldungen </a:t>
            </a:r>
            <a:r>
              <a:rPr lang="de-DE" sz="1050" u="none" dirty="0">
                <a:sym typeface="Wingdings" panose="05000000000000000000" pitchFamily="2" charset="2"/>
              </a:rPr>
              <a:t>fließen in einen abschließenden Auswertungsprozess </a:t>
            </a:r>
            <a:r>
              <a:rPr lang="de-DE" sz="1050" u="none" dirty="0" smtClean="0">
                <a:sym typeface="Wingdings" panose="05000000000000000000" pitchFamily="2" charset="2"/>
              </a:rPr>
              <a:t>ein, bevor die Bildungspläne zum Schuljahr 2016/2017 in Kraft treten. </a:t>
            </a:r>
          </a:p>
        </p:txBody>
      </p:sp>
    </p:spTree>
    <p:extLst>
      <p:ext uri="{BB962C8B-B14F-4D97-AF65-F5344CB8AC3E}">
        <p14:creationId xmlns:p14="http://schemas.microsoft.com/office/powerpoint/2010/main" val="1375678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a:xfrm>
            <a:off x="650971" y="282775"/>
            <a:ext cx="403961" cy="153888"/>
          </a:xfrm>
        </p:spPr>
        <p:txBody>
          <a:bodyPr/>
          <a:lstStyle/>
          <a:p>
            <a:r>
              <a:rPr lang="de-DE" smtClean="0"/>
              <a:t>Seite </a:t>
            </a:r>
            <a:fld id="{F8FF1768-1DF2-410F-ABF6-E09C1CB8A556}" type="slidenum">
              <a:rPr lang="de-DE" smtClean="0"/>
              <a:pPr/>
              <a:t>7</a:t>
            </a:fld>
            <a:endParaRPr lang="de-DE" dirty="0"/>
          </a:p>
        </p:txBody>
      </p:sp>
      <p:sp>
        <p:nvSpPr>
          <p:cNvPr id="5" name="Kopfzeilenplatzhalter 4"/>
          <p:cNvSpPr>
            <a:spLocks noGrp="1"/>
          </p:cNvSpPr>
          <p:nvPr>
            <p:ph type="hdr" sz="quarter" idx="11"/>
          </p:nvPr>
        </p:nvSpPr>
        <p:spPr/>
        <p:txBody>
          <a:bodyPr/>
          <a:lstStyle/>
          <a:p>
            <a:endParaRPr lang="de-DE" dirty="0"/>
          </a:p>
        </p:txBody>
      </p:sp>
      <p:sp>
        <p:nvSpPr>
          <p:cNvPr id="8" name="Notizenplatzhalter 2"/>
          <p:cNvSpPr txBox="1">
            <a:spLocks noGrp="1"/>
          </p:cNvSpPr>
          <p:nvPr>
            <p:ph type="body" sz="quarter" idx="12"/>
          </p:nvPr>
        </p:nvSpPr>
        <p:spPr bwMode="auto">
          <a:xfrm>
            <a:off x="518517" y="4963319"/>
            <a:ext cx="5760640" cy="424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spcBef>
                <a:spcPct val="30000"/>
              </a:spcBef>
              <a:defRPr sz="1200" u="sng">
                <a:latin typeface="Arial" panose="020B0604020202020204" pitchFamily="34" charset="0"/>
                <a:cs typeface="Arial" panose="020B0604020202020204" pitchFamily="34" charset="0"/>
              </a:defRPr>
            </a:lvl1pPr>
            <a:lvl2pPr marL="190500">
              <a:spcBef>
                <a:spcPct val="30000"/>
              </a:spcBef>
              <a:defRPr sz="1200"/>
            </a:lvl2pPr>
            <a:lvl3pPr marL="381000">
              <a:spcBef>
                <a:spcPct val="30000"/>
              </a:spcBef>
              <a:defRPr sz="1200"/>
            </a:lvl3pPr>
            <a:lvl4pPr marL="571500">
              <a:spcBef>
                <a:spcPct val="30000"/>
              </a:spcBef>
              <a:defRPr sz="1200"/>
            </a:lvl4pPr>
            <a:lvl5pPr marL="762000">
              <a:spcBef>
                <a:spcPct val="30000"/>
              </a:spcBef>
              <a:defRPr sz="1200"/>
            </a:lvl5pPr>
            <a:lvl6pPr>
              <a:defRPr sz="1200">
                <a:latin typeface="+mn-lt"/>
              </a:defRPr>
            </a:lvl6pPr>
            <a:lvl7pPr>
              <a:defRPr sz="1200">
                <a:latin typeface="+mn-lt"/>
              </a:defRPr>
            </a:lvl7pPr>
            <a:lvl8pPr>
              <a:defRPr sz="1200">
                <a:latin typeface="+mn-lt"/>
              </a:defRPr>
            </a:lvl8pPr>
            <a:lvl9pPr>
              <a:defRPr sz="1200">
                <a:latin typeface="+mn-lt"/>
              </a:defRPr>
            </a:lvl9pPr>
          </a:lstStyle>
          <a:p>
            <a:r>
              <a:rPr lang="de-DE" u="none" dirty="0" smtClean="0"/>
              <a:t>Im Folgenden einige Beispiele zu eingegangenen Optimierungshinweisen und deren Umsetzung in den Anhörungsfassungen der Bildungspläne 2016:  </a:t>
            </a:r>
          </a:p>
          <a:p>
            <a:pPr marL="171450" indent="-171450">
              <a:buFont typeface="Arial" panose="020B0604020202020204" pitchFamily="34" charset="0"/>
              <a:buChar char="•"/>
            </a:pPr>
            <a:r>
              <a:rPr lang="de-DE" u="none" dirty="0" smtClean="0"/>
              <a:t>Aus </a:t>
            </a:r>
            <a:r>
              <a:rPr lang="de-DE" u="none" dirty="0" smtClean="0">
                <a:solidFill>
                  <a:srgbClr val="000000"/>
                </a:solidFill>
              </a:rPr>
              <a:t>einer Erprobungsschule wurde zum Fach Deutsch, Klassen 3/4, die </a:t>
            </a:r>
            <a:r>
              <a:rPr lang="de-DE" u="none" dirty="0" err="1" smtClean="0">
                <a:solidFill>
                  <a:srgbClr val="000000"/>
                </a:solidFill>
              </a:rPr>
              <a:t>Präzi-sierung</a:t>
            </a:r>
            <a:r>
              <a:rPr lang="de-DE" u="none" dirty="0" smtClean="0">
                <a:solidFill>
                  <a:srgbClr val="000000"/>
                </a:solidFill>
              </a:rPr>
              <a:t> einer Kompetenzbeschreibung zum Bereich „Leseverstehen vertiefen“ gewünscht. Die Deutschkommission hat diese Anmerkung aufgenommen, klein-</a:t>
            </a:r>
            <a:r>
              <a:rPr lang="de-DE" u="none" dirty="0" err="1" smtClean="0">
                <a:solidFill>
                  <a:srgbClr val="000000"/>
                </a:solidFill>
              </a:rPr>
              <a:t>schrittiger</a:t>
            </a:r>
            <a:r>
              <a:rPr lang="de-DE" u="none" dirty="0" smtClean="0">
                <a:solidFill>
                  <a:srgbClr val="000000"/>
                </a:solidFill>
              </a:rPr>
              <a:t> formuliert und didaktisch gestuft. Die eingearbeiteten Änderungen bzw. Ergänzungen sind jeweils</a:t>
            </a:r>
            <a:r>
              <a:rPr lang="de-DE" u="none" baseline="0" dirty="0" smtClean="0">
                <a:solidFill>
                  <a:srgbClr val="000000"/>
                </a:solidFill>
              </a:rPr>
              <a:t> </a:t>
            </a:r>
            <a:r>
              <a:rPr lang="de-DE" u="none" dirty="0" smtClean="0">
                <a:solidFill>
                  <a:srgbClr val="000000"/>
                </a:solidFill>
              </a:rPr>
              <a:t>orange gekennzeichnet</a:t>
            </a:r>
            <a:r>
              <a:rPr lang="de-DE" u="none" dirty="0" smtClean="0"/>
              <a:t>.</a:t>
            </a:r>
            <a:endParaRPr lang="de-DE" u="none" dirty="0" smtClean="0">
              <a:sym typeface="Wingdings" panose="05000000000000000000" pitchFamily="2" charset="2"/>
            </a:endParaRPr>
          </a:p>
        </p:txBody>
      </p:sp>
    </p:spTree>
    <p:extLst>
      <p:ext uri="{BB962C8B-B14F-4D97-AF65-F5344CB8AC3E}">
        <p14:creationId xmlns:p14="http://schemas.microsoft.com/office/powerpoint/2010/main" val="1375678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a:xfrm>
            <a:off x="650971" y="282775"/>
            <a:ext cx="403961" cy="153888"/>
          </a:xfrm>
        </p:spPr>
        <p:txBody>
          <a:bodyPr/>
          <a:lstStyle/>
          <a:p>
            <a:r>
              <a:rPr lang="de-DE" smtClean="0"/>
              <a:t>Seite </a:t>
            </a:r>
            <a:fld id="{F8FF1768-1DF2-410F-ABF6-E09C1CB8A556}" type="slidenum">
              <a:rPr lang="de-DE" smtClean="0"/>
              <a:pPr/>
              <a:t>8</a:t>
            </a:fld>
            <a:endParaRPr lang="de-DE" dirty="0"/>
          </a:p>
        </p:txBody>
      </p:sp>
      <p:sp>
        <p:nvSpPr>
          <p:cNvPr id="5" name="Kopfzeilenplatzhalter 4"/>
          <p:cNvSpPr>
            <a:spLocks noGrp="1"/>
          </p:cNvSpPr>
          <p:nvPr>
            <p:ph type="hdr" sz="quarter" idx="11"/>
          </p:nvPr>
        </p:nvSpPr>
        <p:spPr/>
        <p:txBody>
          <a:bodyPr/>
          <a:lstStyle/>
          <a:p>
            <a:endParaRPr lang="de-DE" dirty="0"/>
          </a:p>
        </p:txBody>
      </p:sp>
      <p:sp>
        <p:nvSpPr>
          <p:cNvPr id="8" name="Notizenplatzhalter 2"/>
          <p:cNvSpPr txBox="1">
            <a:spLocks noGrp="1"/>
          </p:cNvSpPr>
          <p:nvPr>
            <p:ph type="body" sz="quarter" idx="12"/>
          </p:nvPr>
        </p:nvSpPr>
        <p:spPr bwMode="auto">
          <a:xfrm>
            <a:off x="446509" y="4968552"/>
            <a:ext cx="5832648" cy="467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spcBef>
                <a:spcPct val="30000"/>
              </a:spcBef>
              <a:defRPr sz="1200" u="sng">
                <a:latin typeface="Arial" panose="020B0604020202020204" pitchFamily="34" charset="0"/>
                <a:cs typeface="Arial" panose="020B0604020202020204" pitchFamily="34" charset="0"/>
              </a:defRPr>
            </a:lvl1pPr>
            <a:lvl2pPr marL="190500">
              <a:spcBef>
                <a:spcPct val="30000"/>
              </a:spcBef>
              <a:defRPr sz="1200"/>
            </a:lvl2pPr>
            <a:lvl3pPr marL="381000">
              <a:spcBef>
                <a:spcPct val="30000"/>
              </a:spcBef>
              <a:defRPr sz="1200"/>
            </a:lvl3pPr>
            <a:lvl4pPr marL="571500">
              <a:spcBef>
                <a:spcPct val="30000"/>
              </a:spcBef>
              <a:defRPr sz="1200"/>
            </a:lvl4pPr>
            <a:lvl5pPr marL="762000">
              <a:spcBef>
                <a:spcPct val="30000"/>
              </a:spcBef>
              <a:defRPr sz="1200"/>
            </a:lvl5pPr>
            <a:lvl6pPr>
              <a:defRPr sz="1200">
                <a:latin typeface="+mn-lt"/>
              </a:defRPr>
            </a:lvl6pPr>
            <a:lvl7pPr>
              <a:defRPr sz="1200">
                <a:latin typeface="+mn-lt"/>
              </a:defRPr>
            </a:lvl7pPr>
            <a:lvl8pPr>
              <a:defRPr sz="1200">
                <a:latin typeface="+mn-lt"/>
              </a:defRPr>
            </a:lvl8pPr>
            <a:lvl9pPr>
              <a:defRPr sz="1200">
                <a:latin typeface="+mn-lt"/>
              </a:defRPr>
            </a:lvl9pPr>
          </a:lstStyle>
          <a:p>
            <a:r>
              <a:rPr lang="de-DE" u="none" dirty="0" smtClean="0"/>
              <a:t>Aus den Reihen des Beirats zur Bildungsplanreform kam die Anregung, szenische Verfahren als Unterrichtsprinzip zu integrieren. Im Feld rechts sehen Sie, wie diese Anregung im Fach Deutsch und Englisch umgesetzt worden ist. </a:t>
            </a:r>
            <a:endParaRPr lang="de-DE" u="none" dirty="0">
              <a:sym typeface="Wingdings" panose="05000000000000000000" pitchFamily="2" charset="2"/>
            </a:endParaRPr>
          </a:p>
        </p:txBody>
      </p:sp>
    </p:spTree>
    <p:extLst>
      <p:ext uri="{BB962C8B-B14F-4D97-AF65-F5344CB8AC3E}">
        <p14:creationId xmlns:p14="http://schemas.microsoft.com/office/powerpoint/2010/main" val="1375678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a:xfrm>
            <a:off x="650971" y="282775"/>
            <a:ext cx="403961" cy="153888"/>
          </a:xfrm>
        </p:spPr>
        <p:txBody>
          <a:bodyPr/>
          <a:lstStyle/>
          <a:p>
            <a:r>
              <a:rPr lang="de-DE" smtClean="0"/>
              <a:t>Seite </a:t>
            </a:r>
            <a:fld id="{F8FF1768-1DF2-410F-ABF6-E09C1CB8A556}" type="slidenum">
              <a:rPr lang="de-DE" smtClean="0"/>
              <a:pPr/>
              <a:t>9</a:t>
            </a:fld>
            <a:endParaRPr lang="de-DE" dirty="0"/>
          </a:p>
        </p:txBody>
      </p:sp>
      <p:sp>
        <p:nvSpPr>
          <p:cNvPr id="5" name="Kopfzeilenplatzhalter 4"/>
          <p:cNvSpPr>
            <a:spLocks noGrp="1"/>
          </p:cNvSpPr>
          <p:nvPr>
            <p:ph type="hdr" sz="quarter" idx="11"/>
          </p:nvPr>
        </p:nvSpPr>
        <p:spPr/>
        <p:txBody>
          <a:bodyPr/>
          <a:lstStyle/>
          <a:p>
            <a:endParaRPr lang="de-DE" dirty="0"/>
          </a:p>
        </p:txBody>
      </p:sp>
      <p:sp>
        <p:nvSpPr>
          <p:cNvPr id="8" name="Notizenplatzhalter 2"/>
          <p:cNvSpPr txBox="1">
            <a:spLocks noGrp="1"/>
          </p:cNvSpPr>
          <p:nvPr>
            <p:ph type="body" sz="quarter" idx="12"/>
          </p:nvPr>
        </p:nvSpPr>
        <p:spPr bwMode="auto">
          <a:xfrm>
            <a:off x="518517" y="4963320"/>
            <a:ext cx="576064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spcBef>
                <a:spcPct val="30000"/>
              </a:spcBef>
              <a:defRPr sz="1200" u="sng">
                <a:latin typeface="Arial" panose="020B0604020202020204" pitchFamily="34" charset="0"/>
                <a:cs typeface="Arial" panose="020B0604020202020204" pitchFamily="34" charset="0"/>
              </a:defRPr>
            </a:lvl1pPr>
            <a:lvl2pPr marL="190500">
              <a:spcBef>
                <a:spcPct val="30000"/>
              </a:spcBef>
              <a:defRPr sz="1200"/>
            </a:lvl2pPr>
            <a:lvl3pPr marL="381000">
              <a:spcBef>
                <a:spcPct val="30000"/>
              </a:spcBef>
              <a:defRPr sz="1200"/>
            </a:lvl3pPr>
            <a:lvl4pPr marL="571500">
              <a:spcBef>
                <a:spcPct val="30000"/>
              </a:spcBef>
              <a:defRPr sz="1200"/>
            </a:lvl4pPr>
            <a:lvl5pPr marL="762000">
              <a:spcBef>
                <a:spcPct val="30000"/>
              </a:spcBef>
              <a:defRPr sz="1200"/>
            </a:lvl5pPr>
            <a:lvl6pPr>
              <a:defRPr sz="1200">
                <a:latin typeface="+mn-lt"/>
              </a:defRPr>
            </a:lvl6pPr>
            <a:lvl7pPr>
              <a:defRPr sz="1200">
                <a:latin typeface="+mn-lt"/>
              </a:defRPr>
            </a:lvl7pPr>
            <a:lvl8pPr>
              <a:defRPr sz="1200">
                <a:latin typeface="+mn-lt"/>
              </a:defRPr>
            </a:lvl8pPr>
            <a:lvl9pPr>
              <a:defRPr sz="1200">
                <a:latin typeface="+mn-lt"/>
              </a:defRPr>
            </a:lvl9pPr>
          </a:lstStyle>
          <a:p>
            <a:r>
              <a:rPr lang="de-DE" u="none" dirty="0" smtClean="0"/>
              <a:t>Die Anregung, Gedenkstätten in Baden-Württemberg als außerschulische Lernorte zu verankern, wurde bei der Formulierung prozessbezogener Kompetenzen aufgegriffen. </a:t>
            </a:r>
            <a:endParaRPr lang="de-DE" u="none" dirty="0">
              <a:sym typeface="Wingdings" panose="05000000000000000000" pitchFamily="2" charset="2"/>
            </a:endParaRPr>
          </a:p>
        </p:txBody>
      </p:sp>
    </p:spTree>
    <p:extLst>
      <p:ext uri="{BB962C8B-B14F-4D97-AF65-F5344CB8AC3E}">
        <p14:creationId xmlns:p14="http://schemas.microsoft.com/office/powerpoint/2010/main" val="1375678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4"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fld id="{B28F9D38-746F-4F66-8DFA-FA7E04203DA6}" type="slidenum">
              <a:rPr lang="de-DE" smtClean="0"/>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2"/>
          <p:cNvSpPr>
            <a:spLocks noGrp="1"/>
          </p:cNvSpPr>
          <p:nvPr>
            <p:ph type="ftr" sz="quarter" idx="10"/>
          </p:nvPr>
        </p:nvSpPr>
        <p:spPr/>
        <p:txBody>
          <a:bodyPr/>
          <a:lstStyle>
            <a:lvl1pPr algn="ctr">
              <a:defRPr/>
            </a:lvl1pPr>
          </a:lstStyle>
          <a:p>
            <a:r>
              <a:rPr lang="de-DE" smtClean="0"/>
              <a:t>TITEL DES VORTRAGS</a:t>
            </a:r>
            <a:endParaRPr lang="de-DE"/>
          </a:p>
        </p:txBody>
      </p:sp>
      <p:sp>
        <p:nvSpPr>
          <p:cNvPr id="3" name="Foliennummernplatzhalter 3"/>
          <p:cNvSpPr>
            <a:spLocks noGrp="1"/>
          </p:cNvSpPr>
          <p:nvPr>
            <p:ph type="sldNum" sz="quarter" idx="11"/>
          </p:nvPr>
        </p:nvSpPr>
        <p:spPr/>
        <p:txBody>
          <a:bodyPr/>
          <a:lstStyle>
            <a:lvl1pPr>
              <a:defRPr/>
            </a:lvl1pPr>
          </a:lstStyle>
          <a:p>
            <a:fld id="{B28F9D38-746F-4F66-8DFA-FA7E04203DA6}" type="slidenum">
              <a:rPr lang="de-DE" smtClean="0"/>
              <a:t>‹Nr.›</a:t>
            </a:fld>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r>
              <a:rPr lang="de-DE" smtClean="0"/>
              <a:t>Bildungsplanreform 2015 Baden-Württemberg</a:t>
            </a:r>
            <a:endParaRPr lang="de-DE"/>
          </a:p>
        </p:txBody>
      </p:sp>
      <p:sp>
        <p:nvSpPr>
          <p:cNvPr id="5" name="Foliennummernplatzhalter 5"/>
          <p:cNvSpPr>
            <a:spLocks noGrp="1"/>
          </p:cNvSpPr>
          <p:nvPr>
            <p:ph type="sldNum" sz="quarter" idx="11"/>
          </p:nvPr>
        </p:nvSpPr>
        <p:spPr>
          <a:xfrm>
            <a:off x="8316913" y="6381750"/>
            <a:ext cx="719137" cy="311150"/>
          </a:xfrm>
          <a:prstGeom prst="rect">
            <a:avLst/>
          </a:prstGeom>
        </p:spPr>
        <p:txBody>
          <a:bodyPr/>
          <a:lstStyle>
            <a:lvl1pPr>
              <a:defRPr sz="1000">
                <a:latin typeface="Arial" pitchFamily="34" charset="0"/>
                <a:cs typeface="Arial" pitchFamily="34" charset="0"/>
              </a:defRPr>
            </a:lvl1pPr>
          </a:lstStyle>
          <a:p>
            <a:pPr>
              <a:defRPr/>
            </a:pPr>
            <a:fld id="{B9B83040-7942-4169-937C-1F2142603911}" type="slidenum">
              <a:rPr lang="de-DE" smtClean="0"/>
              <a:pPr>
                <a:defRPr/>
              </a:pPr>
              <a:t>‹Nr.›</a:t>
            </a:fld>
            <a:endParaRPr lang="de-DE" dirty="0"/>
          </a:p>
        </p:txBody>
      </p:sp>
    </p:spTree>
    <p:extLst>
      <p:ext uri="{BB962C8B-B14F-4D97-AF65-F5344CB8AC3E}">
        <p14:creationId xmlns:p14="http://schemas.microsoft.com/office/powerpoint/2010/main" val="401215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endParaRPr lang="de-DE" dirty="0" smtClean="0"/>
          </a:p>
          <a:p>
            <a:pPr>
              <a:defRPr/>
            </a:pPr>
            <a:endParaRPr lang="de-DE" dirty="0"/>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7BA22D5F-6554-4585-AE32-D161EF27D20C}" type="slidenum">
              <a:rPr lang="de-DE" smtClean="0"/>
              <a:pPr>
                <a:defRPr/>
              </a:pPr>
              <a:t>‹Nr.›</a:t>
            </a:fld>
            <a:endParaRPr lang="de-DE"/>
          </a:p>
        </p:txBody>
      </p:sp>
    </p:spTree>
    <p:extLst>
      <p:ext uri="{BB962C8B-B14F-4D97-AF65-F5344CB8AC3E}">
        <p14:creationId xmlns:p14="http://schemas.microsoft.com/office/powerpoint/2010/main" val="181848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smtClean="0"/>
              <a:pPr>
                <a:defRPr/>
              </a:pPr>
              <a:t>‹Nr.›</a:t>
            </a:fld>
            <a:endParaRPr lang="de-DE"/>
          </a:p>
        </p:txBody>
      </p:sp>
    </p:spTree>
    <p:extLst>
      <p:ext uri="{BB962C8B-B14F-4D97-AF65-F5344CB8AC3E}">
        <p14:creationId xmlns:p14="http://schemas.microsoft.com/office/powerpoint/2010/main" val="380509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pPr>
                <a:defRPr/>
              </a:pPr>
              <a:t>‹Nr.›</a:t>
            </a:fld>
            <a:endParaRPr lang="de-DE"/>
          </a:p>
        </p:txBody>
      </p:sp>
    </p:spTree>
    <p:extLst>
      <p:ext uri="{BB962C8B-B14F-4D97-AF65-F5344CB8AC3E}">
        <p14:creationId xmlns:p14="http://schemas.microsoft.com/office/powerpoint/2010/main" val="371958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endParaRPr lang="de-DE" dirty="0"/>
          </a:p>
        </p:txBody>
      </p:sp>
    </p:spTree>
    <p:extLst>
      <p:ext uri="{BB962C8B-B14F-4D97-AF65-F5344CB8AC3E}">
        <p14:creationId xmlns:p14="http://schemas.microsoft.com/office/powerpoint/2010/main" val="371958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57200" y="1773238"/>
            <a:ext cx="8229600" cy="435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 name="Fußzeilenplatzhalter 4"/>
          <p:cNvSpPr>
            <a:spLocks noGrp="1"/>
          </p:cNvSpPr>
          <p:nvPr>
            <p:ph type="ftr" sz="quarter" idx="3"/>
          </p:nvPr>
        </p:nvSpPr>
        <p:spPr>
          <a:xfrm>
            <a:off x="107950" y="6453188"/>
            <a:ext cx="374332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dirty="0" smtClean="0"/>
              <a:t>TITEL DES VORTRAGS</a:t>
            </a:r>
            <a:endParaRPr lang="de-DE" dirty="0"/>
          </a:p>
        </p:txBody>
      </p:sp>
      <p:sp>
        <p:nvSpPr>
          <p:cNvPr id="6" name="Foliennummernplatzhalter 5"/>
          <p:cNvSpPr>
            <a:spLocks noGrp="1"/>
          </p:cNvSpPr>
          <p:nvPr>
            <p:ph type="sldNum" sz="quarter" idx="4"/>
          </p:nvPr>
        </p:nvSpPr>
        <p:spPr>
          <a:xfrm>
            <a:off x="6588125" y="64722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B28F9D38-746F-4F66-8DFA-FA7E04203DA6}" type="slidenum">
              <a:rPr lang="de-DE" smtClean="0"/>
              <a:t>‹Nr.›</a:t>
            </a:fld>
            <a:endParaRPr lang="de-DE"/>
          </a:p>
        </p:txBody>
      </p:sp>
      <p:pic>
        <p:nvPicPr>
          <p:cNvPr id="1029" name="Picture 5" descr="logo_ls_farbig_vektor_S-korrigiert"/>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6804025" y="177800"/>
            <a:ext cx="2116138" cy="576263"/>
          </a:xfrm>
          <a:prstGeom prst="rect">
            <a:avLst/>
          </a:prstGeom>
          <a:noFill/>
          <a:ln w="9525">
            <a:noFill/>
            <a:miter lim="800000"/>
            <a:headEnd/>
            <a:tailEnd/>
          </a:ln>
        </p:spPr>
      </p:pic>
      <p:sp>
        <p:nvSpPr>
          <p:cNvPr id="10" name="Textfeld 9"/>
          <p:cNvSpPr txBox="1"/>
          <p:nvPr/>
        </p:nvSpPr>
        <p:spPr>
          <a:xfrm>
            <a:off x="223838" y="1012825"/>
            <a:ext cx="8696325" cy="431800"/>
          </a:xfrm>
          <a:prstGeom prst="rect">
            <a:avLst/>
          </a:prstGeom>
          <a:solidFill>
            <a:srgbClr val="FFFF99"/>
          </a:solidFill>
        </p:spPr>
        <p:txBody>
          <a:bodyPr>
            <a:spAutoFit/>
          </a:bodyPr>
          <a:lstStyle/>
          <a:p>
            <a:pPr algn="ctr" fontAlgn="auto">
              <a:spcBef>
                <a:spcPts val="0"/>
              </a:spcBef>
              <a:spcAft>
                <a:spcPts val="0"/>
              </a:spcAft>
              <a:defRPr/>
            </a:pPr>
            <a:endParaRPr lang="de-DE" sz="2800" b="1" dirty="0">
              <a:latin typeface="Arial" pitchFamily="34" charset="0"/>
              <a:cs typeface="Arial" pitchFamily="34" charset="0"/>
            </a:endParaRPr>
          </a:p>
        </p:txBody>
      </p:sp>
      <p:pic>
        <p:nvPicPr>
          <p:cNvPr id="1031" name="Grafik 1"/>
          <p:cNvPicPr>
            <a:picLocks noChangeAspect="1"/>
          </p:cNvPicPr>
          <p:nvPr/>
        </p:nvPicPr>
        <p:blipFill>
          <a:blip r:embed="rId12"/>
          <a:srcRect/>
          <a:stretch>
            <a:fillRect/>
          </a:stretch>
        </p:blipFill>
        <p:spPr bwMode="auto">
          <a:xfrm>
            <a:off x="241300" y="82550"/>
            <a:ext cx="1873250" cy="768350"/>
          </a:xfrm>
          <a:prstGeom prst="rect">
            <a:avLst/>
          </a:prstGeom>
          <a:noFill/>
          <a:ln w="9525">
            <a:noFill/>
            <a:miter lim="800000"/>
            <a:headEnd/>
            <a:tailEnd/>
          </a:ln>
        </p:spPr>
      </p:pic>
      <p:pic>
        <p:nvPicPr>
          <p:cNvPr id="8" name="Bild 7" descr="Bildungdieallengerechtwird.tif"/>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956376" y="6106240"/>
            <a:ext cx="1024128" cy="707136"/>
          </a:xfrm>
          <a:prstGeom prst="rect">
            <a:avLst/>
          </a:prstGeom>
        </p:spPr>
      </p:pic>
      <p:pic>
        <p:nvPicPr>
          <p:cNvPr id="9" name="Bild 8"/>
          <p:cNvPicPr>
            <a:picLocks/>
          </p:cNvPicPr>
          <p:nvPr userDrawn="1"/>
        </p:nvPicPr>
        <p:blipFill>
          <a:blip r:embed="rId14"/>
          <a:stretch>
            <a:fillRect/>
          </a:stretch>
        </p:blipFill>
        <p:spPr>
          <a:xfrm flipV="1">
            <a:off x="217104" y="6021288"/>
            <a:ext cx="8712968" cy="36008"/>
          </a:xfrm>
          <a:prstGeom prst="rect">
            <a:avLst/>
          </a:prstGeom>
        </p:spPr>
      </p:pic>
    </p:spTree>
  </p:cSld>
  <p:clrMap bg1="lt1" tx1="dk1" bg2="lt2" tx2="dk2" accent1="accent1" accent2="accent2" accent3="accent3" accent4="accent4" accent5="accent5" accent6="accent6" hlink="hlink" folHlink="folHlink"/>
  <p:sldLayoutIdLst>
    <p:sldLayoutId id="2147483742" r:id="rId1"/>
    <p:sldLayoutId id="2147483745" r:id="rId2"/>
    <p:sldLayoutId id="2147483747" r:id="rId3"/>
    <p:sldLayoutId id="2147483748" r:id="rId4"/>
    <p:sldLayoutId id="2147483749" r:id="rId5"/>
    <p:sldLayoutId id="2147483750" r:id="rId6"/>
    <p:sldLayoutId id="2147483751" r:id="rId7"/>
    <p:sldLayoutId id="2147483755" r:id="rId8"/>
    <p:sldLayoutId id="2147483766"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www.bildungsplaene-bw.de/"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www.bildungsplaene-bw.d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bildungsplaene-bw.de/,Lde/Startseite"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www.schule-bw.de/unterricht/individualisiertes_lernen/"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hyperlink" Target="http://www.bildungsplaene-bw.d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kultusportal-bw.de/"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hyperlink" Target="http://www.bildungsplaene-bw.de/"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mailto:bildungsplan@km.kv.bwl.de"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hyperlink" Target="http://www.bildunsplaene-bw.d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0" y="4113021"/>
            <a:ext cx="9144000" cy="1332203"/>
          </a:xfrm>
        </p:spPr>
        <p:txBody>
          <a:bodyPr>
            <a:normAutofit/>
          </a:bodyPr>
          <a:lstStyle/>
          <a:p>
            <a:pPr eaLnBrk="0" hangingPunct="0"/>
            <a:r>
              <a:rPr lang="de-DE" dirty="0" smtClean="0">
                <a:latin typeface="Calibri"/>
                <a:cs typeface="Calibri"/>
              </a:rPr>
              <a:t>Bildungsplanreform 2016</a:t>
            </a:r>
            <a:br>
              <a:rPr lang="de-DE" dirty="0" smtClean="0">
                <a:latin typeface="Calibri"/>
                <a:cs typeface="Calibri"/>
              </a:rPr>
            </a:br>
            <a:r>
              <a:rPr lang="de-DE" sz="3400" dirty="0" smtClean="0">
                <a:latin typeface="Calibri"/>
                <a:cs typeface="Calibri"/>
              </a:rPr>
              <a:t>der allgemein bildenden Schulen</a:t>
            </a:r>
            <a:endParaRPr lang="de-DE" sz="3400" dirty="0">
              <a:latin typeface="Calibri"/>
              <a:cs typeface="Calibri"/>
            </a:endParaRPr>
          </a:p>
        </p:txBody>
      </p:sp>
      <p:sp>
        <p:nvSpPr>
          <p:cNvPr id="7" name="Rectangle 3"/>
          <p:cNvSpPr>
            <a:spLocks noGrp="1" noChangeArrowheads="1"/>
          </p:cNvSpPr>
          <p:nvPr>
            <p:ph type="subTitle" idx="1"/>
          </p:nvPr>
        </p:nvSpPr>
        <p:spPr>
          <a:xfrm>
            <a:off x="0" y="5661248"/>
            <a:ext cx="9144000" cy="936104"/>
          </a:xfrm>
        </p:spPr>
        <p:txBody>
          <a:bodyPr/>
          <a:lstStyle/>
          <a:p>
            <a:r>
              <a:rPr lang="de-DE" sz="1600" dirty="0" smtClean="0"/>
              <a:t>Name des Vortragenden, Anlass, Datum</a:t>
            </a:r>
            <a:endParaRPr lang="de-DE" sz="1600" dirty="0"/>
          </a:p>
        </p:txBody>
      </p:sp>
      <p:pic>
        <p:nvPicPr>
          <p:cNvPr id="8" name="Bild 7"/>
          <p:cNvPicPr>
            <a:picLocks noChangeAspect="1"/>
          </p:cNvPicPr>
          <p:nvPr/>
        </p:nvPicPr>
        <p:blipFill>
          <a:blip r:embed="rId3"/>
          <a:stretch>
            <a:fillRect/>
          </a:stretch>
        </p:blipFill>
        <p:spPr>
          <a:xfrm>
            <a:off x="2483768" y="1196752"/>
            <a:ext cx="4206609" cy="2679457"/>
          </a:xfrm>
          <a:prstGeom prst="rect">
            <a:avLst/>
          </a:prstGeom>
        </p:spPr>
      </p:pic>
      <p:sp>
        <p:nvSpPr>
          <p:cNvPr id="2" name="Textfeld 1"/>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1</a:t>
            </a:r>
            <a:endParaRPr lang="de-D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43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10</a:t>
            </a:r>
            <a:endParaRPr lang="de-DE" sz="1100" dirty="0">
              <a:latin typeface="Arial" panose="020B0604020202020204" pitchFamily="34" charset="0"/>
              <a:cs typeface="Arial" panose="020B0604020202020204" pitchFamily="34" charset="0"/>
            </a:endParaRPr>
          </a:p>
        </p:txBody>
      </p:sp>
      <p:sp>
        <p:nvSpPr>
          <p:cNvPr id="12" name="Freihandform 11"/>
          <p:cNvSpPr/>
          <p:nvPr/>
        </p:nvSpPr>
        <p:spPr>
          <a:xfrm>
            <a:off x="251521" y="1700213"/>
            <a:ext cx="2159892" cy="4176712"/>
          </a:xfrm>
          <a:custGeom>
            <a:avLst/>
            <a:gdLst>
              <a:gd name="connsiteX0" fmla="*/ 0 w 2488596"/>
              <a:gd name="connsiteY0" fmla="*/ 225179 h 1351048"/>
              <a:gd name="connsiteX1" fmla="*/ 225179 w 2488596"/>
              <a:gd name="connsiteY1" fmla="*/ 0 h 1351048"/>
              <a:gd name="connsiteX2" fmla="*/ 2263417 w 2488596"/>
              <a:gd name="connsiteY2" fmla="*/ 0 h 1351048"/>
              <a:gd name="connsiteX3" fmla="*/ 2488596 w 2488596"/>
              <a:gd name="connsiteY3" fmla="*/ 225179 h 1351048"/>
              <a:gd name="connsiteX4" fmla="*/ 2488596 w 2488596"/>
              <a:gd name="connsiteY4" fmla="*/ 1125869 h 1351048"/>
              <a:gd name="connsiteX5" fmla="*/ 2263417 w 2488596"/>
              <a:gd name="connsiteY5" fmla="*/ 1351048 h 1351048"/>
              <a:gd name="connsiteX6" fmla="*/ 225179 w 2488596"/>
              <a:gd name="connsiteY6" fmla="*/ 1351048 h 1351048"/>
              <a:gd name="connsiteX7" fmla="*/ 0 w 2488596"/>
              <a:gd name="connsiteY7" fmla="*/ 1125869 h 1351048"/>
              <a:gd name="connsiteX8" fmla="*/ 0 w 2488596"/>
              <a:gd name="connsiteY8" fmla="*/ 225179 h 135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1351048">
                <a:moveTo>
                  <a:pt x="0" y="225179"/>
                </a:moveTo>
                <a:cubicBezTo>
                  <a:pt x="0" y="100816"/>
                  <a:pt x="100816" y="0"/>
                  <a:pt x="225179" y="0"/>
                </a:cubicBezTo>
                <a:lnTo>
                  <a:pt x="2263417" y="0"/>
                </a:lnTo>
                <a:cubicBezTo>
                  <a:pt x="2387780" y="0"/>
                  <a:pt x="2488596" y="100816"/>
                  <a:pt x="2488596" y="225179"/>
                </a:cubicBezTo>
                <a:lnTo>
                  <a:pt x="2488596" y="1125869"/>
                </a:lnTo>
                <a:cubicBezTo>
                  <a:pt x="2488596" y="1250232"/>
                  <a:pt x="2387780" y="1351048"/>
                  <a:pt x="2263417" y="1351048"/>
                </a:cubicBezTo>
                <a:lnTo>
                  <a:pt x="225179" y="1351048"/>
                </a:lnTo>
                <a:cubicBezTo>
                  <a:pt x="100816" y="1351048"/>
                  <a:pt x="0" y="1250232"/>
                  <a:pt x="0" y="1125869"/>
                </a:cubicBezTo>
                <a:lnTo>
                  <a:pt x="0" y="225179"/>
                </a:lnTo>
                <a:close/>
              </a:path>
            </a:pathLst>
          </a:cu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algn="ctr"/>
            <a:r>
              <a:rPr lang="de-DE" sz="1800" dirty="0" smtClean="0">
                <a:latin typeface="Arial" panose="020B0604020202020204" pitchFamily="34" charset="0"/>
                <a:cs typeface="Arial" panose="020B0604020202020204" pitchFamily="34" charset="0"/>
              </a:rPr>
              <a:t>Rückmeldung einer Lehrkraft</a:t>
            </a:r>
            <a:endParaRPr lang="de-DE" sz="1800" dirty="0">
              <a:latin typeface="Arial" panose="020B0604020202020204" pitchFamily="34" charset="0"/>
              <a:cs typeface="Arial" panose="020B0604020202020204" pitchFamily="34" charset="0"/>
            </a:endParaRPr>
          </a:p>
        </p:txBody>
      </p:sp>
      <p:sp>
        <p:nvSpPr>
          <p:cNvPr id="8" name="Rechteck 4"/>
          <p:cNvSpPr>
            <a:spLocks noChangeArrowheads="1"/>
          </p:cNvSpPr>
          <p:nvPr/>
        </p:nvSpPr>
        <p:spPr bwMode="auto">
          <a:xfrm>
            <a:off x="0" y="962496"/>
            <a:ext cx="9144000" cy="954107"/>
          </a:xfrm>
          <a:prstGeom prst="rect">
            <a:avLst/>
          </a:prstGeom>
          <a:noFill/>
          <a:ln w="9525">
            <a:noFill/>
            <a:miter lim="800000"/>
            <a:headEnd/>
            <a:tailEnd/>
          </a:ln>
        </p:spPr>
        <p:txBody>
          <a:bodyPr wrap="square">
            <a:spAutoFit/>
          </a:bodyPr>
          <a:lstStyle/>
          <a:p>
            <a:pPr algn="ctr"/>
            <a:r>
              <a:rPr lang="de-DE" sz="2800" dirty="0" smtClean="0">
                <a:latin typeface="Calibri"/>
                <a:cs typeface="Calibri"/>
              </a:rPr>
              <a:t>Umgang mit Optimierungshinweisen - </a:t>
            </a:r>
            <a:r>
              <a:rPr lang="de-DE" sz="2800" dirty="0">
                <a:latin typeface="Calibri"/>
                <a:cs typeface="Calibri"/>
              </a:rPr>
              <a:t>Beispiel </a:t>
            </a:r>
            <a:r>
              <a:rPr lang="de-DE" sz="2800" dirty="0" smtClean="0">
                <a:latin typeface="Calibri"/>
                <a:cs typeface="Calibri"/>
              </a:rPr>
              <a:t>4</a:t>
            </a:r>
            <a:endParaRPr lang="de-DE" sz="2800" dirty="0">
              <a:latin typeface="Calibri"/>
              <a:cs typeface="Calibri"/>
            </a:endParaRPr>
          </a:p>
          <a:p>
            <a:pPr algn="ctr"/>
            <a:endParaRPr lang="de-DE" sz="2800" dirty="0">
              <a:latin typeface="Calibri"/>
              <a:cs typeface="Calibri"/>
            </a:endParaRPr>
          </a:p>
        </p:txBody>
      </p:sp>
      <p:sp>
        <p:nvSpPr>
          <p:cNvPr id="7" name="Freihandform 6"/>
          <p:cNvSpPr/>
          <p:nvPr/>
        </p:nvSpPr>
        <p:spPr>
          <a:xfrm>
            <a:off x="5971200" y="1700808"/>
            <a:ext cx="2417696" cy="4176713"/>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de-DE" sz="1800" dirty="0">
              <a:latin typeface="Arial" panose="020B0604020202020204" pitchFamily="34" charset="0"/>
              <a:cs typeface="Arial" panose="020B0604020202020204" pitchFamily="34" charset="0"/>
            </a:endParaRPr>
          </a:p>
          <a:p>
            <a:pPr marL="87313" indent="-87313" fontAlgn="b"/>
            <a:r>
              <a:rPr lang="de-DE" sz="1800" u="sng" dirty="0">
                <a:solidFill>
                  <a:srgbClr val="000000"/>
                </a:solidFill>
                <a:latin typeface="Arial" panose="020B0604020202020204" pitchFamily="34" charset="0"/>
                <a:cs typeface="Arial" panose="020B0604020202020204" pitchFamily="34" charset="0"/>
              </a:rPr>
              <a:t>Geschichte</a:t>
            </a:r>
            <a:r>
              <a:rPr lang="de-DE" sz="1800" dirty="0">
                <a:solidFill>
                  <a:srgbClr val="000000"/>
                </a:solidFill>
                <a:latin typeface="Arial" panose="020B0604020202020204" pitchFamily="34" charset="0"/>
                <a:cs typeface="Arial" panose="020B0604020202020204" pitchFamily="34" charset="0"/>
              </a:rPr>
              <a:t>:</a:t>
            </a:r>
          </a:p>
          <a:p>
            <a:pPr marL="87313" indent="-87313" fontAlgn="b"/>
            <a:r>
              <a:rPr lang="de-DE" sz="1800" dirty="0" smtClean="0">
                <a:solidFill>
                  <a:srgbClr val="000000"/>
                </a:solidFill>
                <a:latin typeface="Arial" panose="020B0604020202020204" pitchFamily="34" charset="0"/>
                <a:cs typeface="Arial" panose="020B0604020202020204" pitchFamily="34" charset="0"/>
              </a:rPr>
              <a:t>Der </a:t>
            </a:r>
            <a:r>
              <a:rPr lang="de-DE" sz="1800" dirty="0">
                <a:solidFill>
                  <a:srgbClr val="000000"/>
                </a:solidFill>
                <a:latin typeface="Arial" panose="020B0604020202020204" pitchFamily="34" charset="0"/>
                <a:cs typeface="Arial" panose="020B0604020202020204" pitchFamily="34" charset="0"/>
              </a:rPr>
              <a:t>Bildungsplan </a:t>
            </a:r>
            <a:r>
              <a:rPr lang="de-DE" sz="1800" dirty="0" smtClean="0">
                <a:solidFill>
                  <a:srgbClr val="000000"/>
                </a:solidFill>
                <a:latin typeface="Arial" panose="020B0604020202020204" pitchFamily="34" charset="0"/>
                <a:cs typeface="Arial" panose="020B0604020202020204" pitchFamily="34" charset="0"/>
              </a:rPr>
              <a:t>ist</a:t>
            </a:r>
          </a:p>
          <a:p>
            <a:pPr marL="87313" indent="-87313" fontAlgn="b"/>
            <a:r>
              <a:rPr lang="de-DE" sz="1800" dirty="0" smtClean="0">
                <a:solidFill>
                  <a:srgbClr val="000000"/>
                </a:solidFill>
                <a:latin typeface="Arial" panose="020B0604020202020204" pitchFamily="34" charset="0"/>
                <a:cs typeface="Arial" panose="020B0604020202020204" pitchFamily="34" charset="0"/>
              </a:rPr>
              <a:t>epochal </a:t>
            </a:r>
            <a:r>
              <a:rPr lang="de-DE" sz="1800" dirty="0">
                <a:solidFill>
                  <a:srgbClr val="000000"/>
                </a:solidFill>
                <a:latin typeface="Arial" panose="020B0604020202020204" pitchFamily="34" charset="0"/>
                <a:cs typeface="Arial" panose="020B0604020202020204" pitchFamily="34" charset="0"/>
              </a:rPr>
              <a:t>aufgebaut</a:t>
            </a:r>
            <a:r>
              <a:rPr lang="de-DE" sz="1800" dirty="0" smtClean="0">
                <a:solidFill>
                  <a:srgbClr val="000000"/>
                </a:solidFill>
                <a:latin typeface="Arial" panose="020B0604020202020204" pitchFamily="34" charset="0"/>
                <a:cs typeface="Arial" panose="020B0604020202020204" pitchFamily="34" charset="0"/>
              </a:rPr>
              <a:t>,</a:t>
            </a:r>
          </a:p>
          <a:p>
            <a:pPr marL="87313" indent="-87313" fontAlgn="b"/>
            <a:r>
              <a:rPr lang="de-DE" sz="1800" dirty="0" smtClean="0">
                <a:solidFill>
                  <a:srgbClr val="000000"/>
                </a:solidFill>
                <a:latin typeface="Arial" panose="020B0604020202020204" pitchFamily="34" charset="0"/>
                <a:cs typeface="Arial" panose="020B0604020202020204" pitchFamily="34" charset="0"/>
              </a:rPr>
              <a:t>ab </a:t>
            </a:r>
            <a:r>
              <a:rPr lang="de-DE" sz="1800" dirty="0">
                <a:solidFill>
                  <a:srgbClr val="000000"/>
                </a:solidFill>
                <a:latin typeface="Arial" panose="020B0604020202020204" pitchFamily="34" charset="0"/>
                <a:cs typeface="Arial" panose="020B0604020202020204" pitchFamily="34" charset="0"/>
              </a:rPr>
              <a:t>Klasse </a:t>
            </a:r>
            <a:r>
              <a:rPr lang="de-DE" sz="1800" dirty="0" smtClean="0">
                <a:solidFill>
                  <a:srgbClr val="000000"/>
                </a:solidFill>
                <a:latin typeface="Arial" panose="020B0604020202020204" pitchFamily="34" charset="0"/>
                <a:cs typeface="Arial" panose="020B0604020202020204" pitchFamily="34" charset="0"/>
              </a:rPr>
              <a:t>10 </a:t>
            </a:r>
          </a:p>
          <a:p>
            <a:pPr marL="87313" indent="-87313" fontAlgn="b"/>
            <a:r>
              <a:rPr lang="de-DE" sz="1800" dirty="0" smtClean="0">
                <a:solidFill>
                  <a:srgbClr val="000000"/>
                </a:solidFill>
                <a:latin typeface="Arial" panose="020B0604020202020204" pitchFamily="34" charset="0"/>
                <a:cs typeface="Arial" panose="020B0604020202020204" pitchFamily="34" charset="0"/>
              </a:rPr>
              <a:t>(Bildungsplan des </a:t>
            </a:r>
          </a:p>
          <a:p>
            <a:pPr marL="87313" indent="-87313" fontAlgn="b"/>
            <a:r>
              <a:rPr lang="de-DE" sz="1800" dirty="0" smtClean="0">
                <a:solidFill>
                  <a:srgbClr val="000000"/>
                </a:solidFill>
                <a:latin typeface="Arial" panose="020B0604020202020204" pitchFamily="34" charset="0"/>
                <a:cs typeface="Arial" panose="020B0604020202020204" pitchFamily="34" charset="0"/>
              </a:rPr>
              <a:t>Gymnasiums) </a:t>
            </a:r>
            <a:r>
              <a:rPr lang="de-DE" sz="1800" dirty="0">
                <a:solidFill>
                  <a:srgbClr val="000000"/>
                </a:solidFill>
                <a:latin typeface="Arial" panose="020B0604020202020204" pitchFamily="34" charset="0"/>
                <a:cs typeface="Arial" panose="020B0604020202020204" pitchFamily="34" charset="0"/>
              </a:rPr>
              <a:t>ist </a:t>
            </a:r>
            <a:endParaRPr lang="de-DE" sz="1800" dirty="0" smtClean="0">
              <a:solidFill>
                <a:srgbClr val="000000"/>
              </a:solidFill>
              <a:latin typeface="Arial" panose="020B0604020202020204" pitchFamily="34" charset="0"/>
              <a:cs typeface="Arial" panose="020B0604020202020204" pitchFamily="34" charset="0"/>
            </a:endParaRPr>
          </a:p>
          <a:p>
            <a:pPr marL="87313" indent="-87313" fontAlgn="b"/>
            <a:r>
              <a:rPr lang="de-DE" sz="1800" dirty="0" smtClean="0">
                <a:solidFill>
                  <a:srgbClr val="000000"/>
                </a:solidFill>
                <a:latin typeface="Arial" panose="020B0604020202020204" pitchFamily="34" charset="0"/>
                <a:cs typeface="Arial" panose="020B0604020202020204" pitchFamily="34" charset="0"/>
              </a:rPr>
              <a:t>auch epochenüber-</a:t>
            </a:r>
          </a:p>
          <a:p>
            <a:pPr marL="87313" indent="-87313" fontAlgn="b"/>
            <a:r>
              <a:rPr lang="de-DE" sz="1800" dirty="0" smtClean="0">
                <a:solidFill>
                  <a:srgbClr val="000000"/>
                </a:solidFill>
                <a:latin typeface="Arial" panose="020B0604020202020204" pitchFamily="34" charset="0"/>
                <a:cs typeface="Arial" panose="020B0604020202020204" pitchFamily="34" charset="0"/>
              </a:rPr>
              <a:t>greifender </a:t>
            </a:r>
            <a:r>
              <a:rPr lang="de-DE" sz="1800" dirty="0">
                <a:solidFill>
                  <a:srgbClr val="000000"/>
                </a:solidFill>
                <a:latin typeface="Arial" panose="020B0604020202020204" pitchFamily="34" charset="0"/>
                <a:cs typeface="Arial" panose="020B0604020202020204" pitchFamily="34" charset="0"/>
              </a:rPr>
              <a:t>Unterricht </a:t>
            </a:r>
            <a:endParaRPr lang="de-DE" sz="1800" dirty="0" smtClean="0">
              <a:solidFill>
                <a:srgbClr val="000000"/>
              </a:solidFill>
              <a:latin typeface="Arial" panose="020B0604020202020204" pitchFamily="34" charset="0"/>
              <a:cs typeface="Arial" panose="020B0604020202020204" pitchFamily="34" charset="0"/>
            </a:endParaRPr>
          </a:p>
          <a:p>
            <a:pPr marL="87313" indent="-87313" fontAlgn="b"/>
            <a:r>
              <a:rPr lang="de-DE" sz="1800" dirty="0" smtClean="0">
                <a:solidFill>
                  <a:srgbClr val="000000"/>
                </a:solidFill>
                <a:latin typeface="Arial" panose="020B0604020202020204" pitchFamily="34" charset="0"/>
                <a:cs typeface="Arial" panose="020B0604020202020204" pitchFamily="34" charset="0"/>
              </a:rPr>
              <a:t>vorgesehen</a:t>
            </a:r>
            <a:r>
              <a:rPr lang="de-DE" sz="1800" dirty="0">
                <a:solidFill>
                  <a:srgbClr val="000000"/>
                </a:solidFill>
                <a:latin typeface="Arial" panose="020B0604020202020204" pitchFamily="34" charset="0"/>
                <a:cs typeface="Arial" panose="020B0604020202020204" pitchFamily="34" charset="0"/>
              </a:rPr>
              <a:t>.</a:t>
            </a:r>
          </a:p>
        </p:txBody>
      </p:sp>
      <p:sp>
        <p:nvSpPr>
          <p:cNvPr id="9" name="Freihandform 8"/>
          <p:cNvSpPr/>
          <p:nvPr/>
        </p:nvSpPr>
        <p:spPr>
          <a:xfrm>
            <a:off x="2700139" y="1701404"/>
            <a:ext cx="2447925" cy="4176712"/>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ctr" anchorCtr="1">
            <a:noAutofit/>
          </a:bodyPr>
          <a:lstStyle/>
          <a:p>
            <a:pPr algn="ctr"/>
            <a:r>
              <a:rPr lang="de-DE" sz="1800" dirty="0">
                <a:solidFill>
                  <a:srgbClr val="000000"/>
                </a:solidFill>
                <a:latin typeface="Arial" panose="020B0604020202020204" pitchFamily="34" charset="0"/>
                <a:cs typeface="Arial" panose="020B0604020202020204" pitchFamily="34" charset="0"/>
              </a:rPr>
              <a:t>Anregung zur Gewichtung historischer Epochen (Sek I) und zu </a:t>
            </a:r>
            <a:r>
              <a:rPr lang="de-DE" sz="1800" dirty="0" smtClean="0">
                <a:solidFill>
                  <a:srgbClr val="000000"/>
                </a:solidFill>
                <a:latin typeface="Arial" panose="020B0604020202020204" pitchFamily="34" charset="0"/>
                <a:cs typeface="Arial" panose="020B0604020202020204" pitchFamily="34" charset="0"/>
              </a:rPr>
              <a:t>epochenüber-greifendem Unterricht (Sek II)</a:t>
            </a:r>
            <a:endParaRPr lang="de-DE" sz="1800" dirty="0">
              <a:latin typeface="Arial" panose="020B0604020202020204" pitchFamily="34" charset="0"/>
              <a:cs typeface="Arial" panose="020B0604020202020204" pitchFamily="34" charset="0"/>
            </a:endParaRPr>
          </a:p>
        </p:txBody>
      </p:sp>
      <p:sp>
        <p:nvSpPr>
          <p:cNvPr id="10" name="Pfeil nach rechts 9"/>
          <p:cNvSpPr/>
          <p:nvPr/>
        </p:nvSpPr>
        <p:spPr>
          <a:xfrm>
            <a:off x="5292080" y="3285580"/>
            <a:ext cx="576064" cy="864096"/>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p>
        </p:txBody>
      </p:sp>
      <p:pic>
        <p:nvPicPr>
          <p:cNvPr id="11" name="Picture 3" descr="J:\Abt_3\Ref32\Bildungsplanreform 2015\02 Kommunikation\Informationsveranstaltungen\Flyer Bildungsplanreform\Fotos\Bilder 140227\_1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4000" y="4716000"/>
            <a:ext cx="1944911" cy="1294066"/>
          </a:xfrm>
          <a:prstGeom prst="round2Same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25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laptop"/>
          <p:cNvSpPr>
            <a:spLocks noEditPoints="1" noChangeArrowheads="1"/>
          </p:cNvSpPr>
          <p:nvPr/>
        </p:nvSpPr>
        <p:spPr bwMode="auto">
          <a:xfrm>
            <a:off x="2862402" y="2492896"/>
            <a:ext cx="3365782" cy="2304256"/>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gradFill>
            <a:gsLst>
              <a:gs pos="0">
                <a:srgbClr val="FFFFE1"/>
              </a:gs>
              <a:gs pos="50000">
                <a:srgbClr val="FFFFE1"/>
              </a:gs>
              <a:gs pos="100000">
                <a:schemeClr val="accent1">
                  <a:tint val="23500"/>
                  <a:satMod val="160000"/>
                </a:schemeClr>
              </a:gs>
            </a:gsLst>
            <a:lin ang="5400000" scaled="0"/>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de-DE" sz="2000" dirty="0" smtClean="0">
                <a:latin typeface="Arial" panose="020B0604020202020204" pitchFamily="34" charset="0"/>
                <a:cs typeface="Arial" panose="020B0604020202020204" pitchFamily="34" charset="0"/>
                <a:hlinkClick r:id="rId3"/>
              </a:rPr>
              <a:t>www.</a:t>
            </a:r>
          </a:p>
          <a:p>
            <a:pPr algn="ctr"/>
            <a:r>
              <a:rPr lang="de-DE" sz="2000" dirty="0" smtClean="0">
                <a:latin typeface="Arial" panose="020B0604020202020204" pitchFamily="34" charset="0"/>
                <a:cs typeface="Arial" panose="020B0604020202020204" pitchFamily="34" charset="0"/>
                <a:hlinkClick r:id="rId3"/>
              </a:rPr>
              <a:t>bildungsplaene-bw.de</a:t>
            </a:r>
            <a:endParaRPr lang="de-DE" sz="2000" dirty="0">
              <a:latin typeface="Arial" panose="020B0604020202020204" pitchFamily="34" charset="0"/>
              <a:cs typeface="Arial" panose="020B0604020202020204" pitchFamily="34" charset="0"/>
            </a:endParaRPr>
          </a:p>
        </p:txBody>
      </p:sp>
      <p:sp>
        <p:nvSpPr>
          <p:cNvPr id="2" name="Inhaltsplatzhalter 1"/>
          <p:cNvSpPr>
            <a:spLocks noGrp="1"/>
          </p:cNvSpPr>
          <p:nvPr>
            <p:ph idx="1"/>
          </p:nvPr>
        </p:nvSpPr>
        <p:spPr/>
        <p:txBody>
          <a:bodyPr/>
          <a:lstStyle/>
          <a:p>
            <a:endParaRPr lang="de-DE" dirty="0" smtClean="0"/>
          </a:p>
          <a:p>
            <a:endParaRPr lang="de-DE" dirty="0"/>
          </a:p>
          <a:p>
            <a:endParaRPr lang="de-DE" dirty="0" smtClean="0"/>
          </a:p>
          <a:p>
            <a:pPr marL="0" indent="0">
              <a:buNone/>
            </a:pPr>
            <a:endParaRPr lang="de-DE" dirty="0"/>
          </a:p>
          <a:p>
            <a:endParaRPr lang="de-DE" dirty="0" smtClean="0"/>
          </a:p>
          <a:p>
            <a:endParaRPr lang="de-DE" dirty="0"/>
          </a:p>
          <a:p>
            <a:pPr marL="0" indent="0">
              <a:buNone/>
            </a:pPr>
            <a:endParaRPr lang="de-DE" dirty="0" smtClean="0"/>
          </a:p>
          <a:p>
            <a:pPr marL="0" indent="0" algn="ctr">
              <a:buNone/>
            </a:pPr>
            <a:endParaRPr lang="de-DE" sz="600" dirty="0" smtClean="0"/>
          </a:p>
        </p:txBody>
      </p:sp>
      <p:sp>
        <p:nvSpPr>
          <p:cNvPr id="4" name="Rechteck 4"/>
          <p:cNvSpPr>
            <a:spLocks noChangeArrowheads="1"/>
          </p:cNvSpPr>
          <p:nvPr/>
        </p:nvSpPr>
        <p:spPr bwMode="auto">
          <a:xfrm>
            <a:off x="0" y="962496"/>
            <a:ext cx="9144000" cy="523220"/>
          </a:xfrm>
          <a:prstGeom prst="rect">
            <a:avLst/>
          </a:prstGeom>
          <a:noFill/>
          <a:ln w="9525">
            <a:noFill/>
            <a:miter lim="800000"/>
            <a:headEnd/>
            <a:tailEnd/>
          </a:ln>
        </p:spPr>
        <p:txBody>
          <a:bodyPr wrap="square">
            <a:spAutoFit/>
          </a:bodyPr>
          <a:lstStyle/>
          <a:p>
            <a:pPr algn="ctr"/>
            <a:r>
              <a:rPr lang="de-DE" sz="2800" dirty="0" smtClean="0">
                <a:latin typeface="Calibri"/>
                <a:cs typeface="Calibri"/>
              </a:rPr>
              <a:t>Anhörung - Eckdaten</a:t>
            </a:r>
            <a:endParaRPr lang="de-DE" sz="2800" dirty="0">
              <a:latin typeface="Calibri"/>
              <a:cs typeface="Calibri"/>
            </a:endParaRPr>
          </a:p>
        </p:txBody>
      </p:sp>
      <p:sp>
        <p:nvSpPr>
          <p:cNvPr id="12" name="Abgerundetes Rechteck 11"/>
          <p:cNvSpPr/>
          <p:nvPr/>
        </p:nvSpPr>
        <p:spPr>
          <a:xfrm>
            <a:off x="251520" y="1772816"/>
            <a:ext cx="8608416" cy="408623"/>
          </a:xfrm>
          <a:prstGeom prst="roundRect">
            <a:avLst/>
          </a:prstGeom>
          <a:solidFill>
            <a:srgbClr val="FFFFCC"/>
          </a:solidFill>
          <a:ln w="25400">
            <a:noFill/>
          </a:ln>
        </p:spPr>
        <p:txBody>
          <a:bodyPr wrap="square" rtlCol="0">
            <a:spAutoFit/>
          </a:bodyPr>
          <a:lstStyle/>
          <a:p>
            <a:pPr algn="ctr"/>
            <a:r>
              <a:rPr lang="de-DE" sz="1800" dirty="0" smtClean="0">
                <a:solidFill>
                  <a:schemeClr val="tx1"/>
                </a:solidFill>
                <a:latin typeface="Arial" panose="020B0604020202020204" pitchFamily="34" charset="0"/>
                <a:cs typeface="Arial" panose="020B0604020202020204" pitchFamily="34" charset="0"/>
              </a:rPr>
              <a:t>14. September - 30. Oktober 2015</a:t>
            </a:r>
            <a:endParaRPr lang="de-DE" sz="1800" dirty="0">
              <a:solidFill>
                <a:schemeClr val="tx1"/>
              </a:solidFill>
              <a:latin typeface="Arial" panose="020B0604020202020204" pitchFamily="34" charset="0"/>
              <a:cs typeface="Arial" panose="020B0604020202020204" pitchFamily="34" charset="0"/>
            </a:endParaRPr>
          </a:p>
        </p:txBody>
      </p:sp>
      <p:sp>
        <p:nvSpPr>
          <p:cNvPr id="14" name="Abgerundetes Rechteck 13"/>
          <p:cNvSpPr/>
          <p:nvPr/>
        </p:nvSpPr>
        <p:spPr>
          <a:xfrm>
            <a:off x="6404744" y="2468304"/>
            <a:ext cx="2487736" cy="1608396"/>
          </a:xfrm>
          <a:prstGeom prst="roundRect">
            <a:avLst/>
          </a:prstGeom>
          <a:ln>
            <a:solidFill>
              <a:schemeClr val="bg1">
                <a:lumMod val="65000"/>
              </a:schemeClr>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de-DE" sz="2000" dirty="0" smtClean="0">
                <a:latin typeface="Arial" panose="020B0604020202020204" pitchFamily="34" charset="0"/>
                <a:cs typeface="Arial" panose="020B0604020202020204" pitchFamily="34" charset="0"/>
              </a:rPr>
              <a:t>Interessierte Öffentlichkeit</a:t>
            </a:r>
            <a:endParaRPr lang="de-DE" sz="2000" dirty="0">
              <a:latin typeface="Arial" panose="020B0604020202020204" pitchFamily="34" charset="0"/>
              <a:cs typeface="Arial" panose="020B0604020202020204" pitchFamily="34" charset="0"/>
            </a:endParaRPr>
          </a:p>
        </p:txBody>
      </p:sp>
      <p:sp>
        <p:nvSpPr>
          <p:cNvPr id="13" name="Abgerundetes Rechteck 12"/>
          <p:cNvSpPr/>
          <p:nvPr/>
        </p:nvSpPr>
        <p:spPr>
          <a:xfrm>
            <a:off x="251520" y="2492895"/>
            <a:ext cx="2506893" cy="1583805"/>
          </a:xfrm>
          <a:prstGeom prst="roundRect">
            <a:avLst/>
          </a:prstGeom>
          <a:ln>
            <a:solidFill>
              <a:schemeClr val="bg1">
                <a:lumMod val="65000"/>
              </a:schemeClr>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de-DE" sz="2000" dirty="0" smtClean="0">
                <a:latin typeface="Arial" panose="020B0604020202020204" pitchFamily="34" charset="0"/>
                <a:cs typeface="Arial" panose="020B0604020202020204" pitchFamily="34" charset="0"/>
              </a:rPr>
              <a:t>175 Anhörungspartner </a:t>
            </a:r>
            <a:endParaRPr lang="de-DE" sz="2000" dirty="0">
              <a:latin typeface="Arial" panose="020B0604020202020204" pitchFamily="34" charset="0"/>
              <a:cs typeface="Arial" panose="020B0604020202020204" pitchFamily="34" charset="0"/>
            </a:endParaRPr>
          </a:p>
          <a:p>
            <a:pPr algn="ctr"/>
            <a:r>
              <a:rPr lang="de-DE" sz="1800" dirty="0">
                <a:latin typeface="Arial" panose="020B0604020202020204" pitchFamily="34" charset="0"/>
                <a:cs typeface="Arial" panose="020B0604020202020204" pitchFamily="34" charset="0"/>
              </a:rPr>
              <a:t>(Wissenschaft, Wirtschaft, Gesellschaft, Politik)</a:t>
            </a:r>
          </a:p>
        </p:txBody>
      </p:sp>
      <p:sp>
        <p:nvSpPr>
          <p:cNvPr id="20" name="Abgerundetes Rechteck 19"/>
          <p:cNvSpPr/>
          <p:nvPr/>
        </p:nvSpPr>
        <p:spPr>
          <a:xfrm>
            <a:off x="251520" y="5470352"/>
            <a:ext cx="8608416" cy="439269"/>
          </a:xfrm>
          <a:prstGeom prst="roundRect">
            <a:avLst/>
          </a:prstGeom>
          <a:ln>
            <a:noFill/>
          </a:ln>
        </p:spPr>
        <p:style>
          <a:lnRef idx="3">
            <a:schemeClr val="lt1"/>
          </a:lnRef>
          <a:fillRef idx="1">
            <a:schemeClr val="accent2"/>
          </a:fillRef>
          <a:effectRef idx="1">
            <a:schemeClr val="accent2"/>
          </a:effectRef>
          <a:fontRef idx="minor">
            <a:schemeClr val="lt1"/>
          </a:fontRef>
        </p:style>
        <p:txBody>
          <a:bodyPr spcFirstLastPara="0" vert="horz" wrap="square" lIns="99798" tIns="99798" rIns="99798" bIns="99798" numCol="1" spcCol="1270" anchor="ctr" anchorCtr="0">
            <a:noAutofit/>
          </a:bodyPr>
          <a:lstStyle/>
          <a:p>
            <a:pPr algn="ctr" defTabSz="889000">
              <a:lnSpc>
                <a:spcPct val="90000"/>
              </a:lnSpc>
              <a:spcAft>
                <a:spcPct val="35000"/>
              </a:spcAft>
            </a:pPr>
            <a:r>
              <a:rPr lang="de-DE" sz="2200" dirty="0">
                <a:latin typeface="Arial" panose="020B0604020202020204" pitchFamily="34" charset="0"/>
                <a:cs typeface="Arial" panose="020B0604020202020204" pitchFamily="34" charset="0"/>
              </a:rPr>
              <a:t>Kultusministerium</a:t>
            </a:r>
          </a:p>
        </p:txBody>
      </p:sp>
      <p:sp>
        <p:nvSpPr>
          <p:cNvPr id="23" name="Pfeil nach unten 22"/>
          <p:cNvSpPr/>
          <p:nvPr/>
        </p:nvSpPr>
        <p:spPr>
          <a:xfrm>
            <a:off x="7380312" y="4149080"/>
            <a:ext cx="504056" cy="1080120"/>
          </a:xfrm>
          <a:prstGeom prst="downArrow">
            <a:avLst/>
          </a:prstGeom>
          <a:ln>
            <a:noFill/>
          </a:ln>
        </p:spPr>
        <p:style>
          <a:lnRef idx="3">
            <a:schemeClr val="lt1"/>
          </a:lnRef>
          <a:fillRef idx="1">
            <a:schemeClr val="accent2"/>
          </a:fillRef>
          <a:effectRef idx="1">
            <a:schemeClr val="accent2"/>
          </a:effectRef>
          <a:fontRef idx="minor">
            <a:schemeClr val="lt1"/>
          </a:fontRef>
        </p:style>
        <p:txBody>
          <a:bodyPr spcFirstLastPara="0" vert="horz" wrap="square" lIns="99798" tIns="99798" rIns="99798" bIns="99798" numCol="1" spcCol="1270" anchor="ctr" anchorCtr="0">
            <a:noAutofit/>
          </a:bodyPr>
          <a:lstStyle/>
          <a:p>
            <a:pPr algn="ctr" defTabSz="889000">
              <a:lnSpc>
                <a:spcPct val="90000"/>
              </a:lnSpc>
              <a:spcAft>
                <a:spcPct val="35000"/>
              </a:spcAft>
            </a:pPr>
            <a:endParaRPr lang="de-DE" sz="2200">
              <a:latin typeface="Arial" panose="020B0604020202020204" pitchFamily="34" charset="0"/>
              <a:cs typeface="Arial" panose="020B0604020202020204" pitchFamily="34" charset="0"/>
            </a:endParaRPr>
          </a:p>
        </p:txBody>
      </p:sp>
      <p:sp>
        <p:nvSpPr>
          <p:cNvPr id="15" name="Pfeil nach unten 14"/>
          <p:cNvSpPr/>
          <p:nvPr/>
        </p:nvSpPr>
        <p:spPr>
          <a:xfrm>
            <a:off x="1187624" y="4509120"/>
            <a:ext cx="504056" cy="720080"/>
          </a:xfrm>
          <a:prstGeom prst="downArrow">
            <a:avLst/>
          </a:prstGeom>
          <a:ln>
            <a:noFill/>
          </a:ln>
        </p:spPr>
        <p:style>
          <a:lnRef idx="3">
            <a:schemeClr val="lt1"/>
          </a:lnRef>
          <a:fillRef idx="1">
            <a:schemeClr val="accent2"/>
          </a:fillRef>
          <a:effectRef idx="1">
            <a:schemeClr val="accent2"/>
          </a:effectRef>
          <a:fontRef idx="minor">
            <a:schemeClr val="lt1"/>
          </a:fontRef>
        </p:style>
        <p:txBody>
          <a:bodyPr spcFirstLastPara="0" vert="horz" wrap="square" lIns="99798" tIns="99798" rIns="99798" bIns="99798" numCol="1" spcCol="1270" anchor="ctr" anchorCtr="0">
            <a:noAutofit/>
          </a:bodyPr>
          <a:lstStyle/>
          <a:p>
            <a:pPr algn="ctr" defTabSz="889000">
              <a:lnSpc>
                <a:spcPct val="90000"/>
              </a:lnSpc>
              <a:spcAft>
                <a:spcPct val="35000"/>
              </a:spcAft>
            </a:pPr>
            <a:endParaRPr lang="de-DE" sz="2200">
              <a:latin typeface="Arial" panose="020B0604020202020204" pitchFamily="34" charset="0"/>
              <a:cs typeface="Arial" panose="020B0604020202020204" pitchFamily="34" charset="0"/>
            </a:endParaRPr>
          </a:p>
        </p:txBody>
      </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7561" y="2708920"/>
            <a:ext cx="2052551" cy="109469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feld 16"/>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11</a:t>
            </a:r>
            <a:endParaRPr lang="de-DE" sz="1100" dirty="0">
              <a:latin typeface="Arial" panose="020B0604020202020204" pitchFamily="34" charset="0"/>
              <a:cs typeface="Arial" panose="020B0604020202020204" pitchFamily="34" charset="0"/>
            </a:endParaRPr>
          </a:p>
        </p:txBody>
      </p:sp>
      <p:sp>
        <p:nvSpPr>
          <p:cNvPr id="18" name="Pfeil nach unten 17"/>
          <p:cNvSpPr/>
          <p:nvPr/>
        </p:nvSpPr>
        <p:spPr>
          <a:xfrm rot="10800000">
            <a:off x="1187623" y="4149080"/>
            <a:ext cx="504056" cy="720080"/>
          </a:xfrm>
          <a:prstGeom prst="downArrow">
            <a:avLst/>
          </a:prstGeom>
          <a:ln>
            <a:noFill/>
          </a:ln>
          <a:effectLst/>
        </p:spPr>
        <p:style>
          <a:lnRef idx="3">
            <a:schemeClr val="lt1"/>
          </a:lnRef>
          <a:fillRef idx="1">
            <a:schemeClr val="accent2"/>
          </a:fillRef>
          <a:effectRef idx="1">
            <a:schemeClr val="accent2"/>
          </a:effectRef>
          <a:fontRef idx="minor">
            <a:schemeClr val="lt1"/>
          </a:fontRef>
        </p:style>
        <p:txBody>
          <a:bodyPr spcFirstLastPara="0" vert="horz" wrap="square" lIns="99798" tIns="99798" rIns="99798" bIns="99798" numCol="1" spcCol="1270" anchor="ctr" anchorCtr="0">
            <a:noAutofit/>
          </a:bodyPr>
          <a:lstStyle/>
          <a:p>
            <a:pPr algn="ctr" defTabSz="889000">
              <a:lnSpc>
                <a:spcPct val="90000"/>
              </a:lnSpc>
              <a:spcAft>
                <a:spcPct val="35000"/>
              </a:spcAft>
            </a:pPr>
            <a:endParaRPr lang="de-DE"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677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1133" y="1556792"/>
            <a:ext cx="8161734"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4"/>
          <p:cNvSpPr>
            <a:spLocks noChangeArrowheads="1"/>
          </p:cNvSpPr>
          <p:nvPr/>
        </p:nvSpPr>
        <p:spPr bwMode="auto">
          <a:xfrm>
            <a:off x="0" y="962496"/>
            <a:ext cx="9144000" cy="523220"/>
          </a:xfrm>
          <a:prstGeom prst="rect">
            <a:avLst/>
          </a:prstGeom>
          <a:noFill/>
          <a:ln w="9525">
            <a:noFill/>
            <a:miter lim="800000"/>
            <a:headEnd/>
            <a:tailEnd/>
          </a:ln>
        </p:spPr>
        <p:txBody>
          <a:bodyPr wrap="square">
            <a:spAutoFit/>
          </a:bodyPr>
          <a:lstStyle/>
          <a:p>
            <a:pPr algn="ctr"/>
            <a:r>
              <a:rPr lang="de-DE" sz="2800" dirty="0" smtClean="0">
                <a:latin typeface="Calibri"/>
                <a:cs typeface="Calibri"/>
              </a:rPr>
              <a:t>Anhörung - Kontaktformular</a:t>
            </a:r>
            <a:endParaRPr lang="de-DE" sz="2800" dirty="0">
              <a:latin typeface="Calibri"/>
              <a:cs typeface="Calibri"/>
            </a:endParaRPr>
          </a:p>
        </p:txBody>
      </p:sp>
      <p:sp>
        <p:nvSpPr>
          <p:cNvPr id="8" name="laptop"/>
          <p:cNvSpPr>
            <a:spLocks noEditPoints="1" noChangeArrowheads="1"/>
          </p:cNvSpPr>
          <p:nvPr/>
        </p:nvSpPr>
        <p:spPr bwMode="auto">
          <a:xfrm>
            <a:off x="5220072" y="3573016"/>
            <a:ext cx="3365782" cy="2304256"/>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gradFill>
            <a:gsLst>
              <a:gs pos="0">
                <a:srgbClr val="FFFFE1"/>
              </a:gs>
              <a:gs pos="50000">
                <a:srgbClr val="FFFFE1"/>
              </a:gs>
              <a:gs pos="100000">
                <a:schemeClr val="accent1">
                  <a:tint val="23500"/>
                  <a:satMod val="160000"/>
                </a:schemeClr>
              </a:gs>
            </a:gsLst>
            <a:lin ang="5400000" scaled="0"/>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de-DE" sz="2000" dirty="0" smtClean="0">
                <a:latin typeface="Arial" panose="020B0604020202020204" pitchFamily="34" charset="0"/>
                <a:cs typeface="Arial" panose="020B0604020202020204" pitchFamily="34" charset="0"/>
                <a:hlinkClick r:id="rId4"/>
              </a:rPr>
              <a:t>www.</a:t>
            </a:r>
          </a:p>
          <a:p>
            <a:pPr algn="ctr"/>
            <a:r>
              <a:rPr lang="de-DE" sz="2000" dirty="0" smtClean="0">
                <a:latin typeface="Arial" panose="020B0604020202020204" pitchFamily="34" charset="0"/>
                <a:cs typeface="Arial" panose="020B0604020202020204" pitchFamily="34" charset="0"/>
                <a:hlinkClick r:id="rId4"/>
              </a:rPr>
              <a:t>bildungsplaene-bw.de</a:t>
            </a:r>
            <a:endParaRPr lang="de-DE" sz="2000" dirty="0">
              <a:latin typeface="Arial" panose="020B0604020202020204" pitchFamily="34" charset="0"/>
              <a:cs typeface="Arial" panose="020B0604020202020204" pitchFamily="34" charset="0"/>
            </a:endParaRPr>
          </a:p>
        </p:txBody>
      </p:sp>
      <p:sp>
        <p:nvSpPr>
          <p:cNvPr id="7" name="Textfeld 6"/>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12</a:t>
            </a:r>
            <a:endParaRPr lang="de-D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180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hteck 76"/>
          <p:cNvSpPr/>
          <p:nvPr/>
        </p:nvSpPr>
        <p:spPr>
          <a:xfrm>
            <a:off x="113035" y="1461454"/>
            <a:ext cx="8856984" cy="4559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p:cNvSpPr/>
          <p:nvPr/>
        </p:nvSpPr>
        <p:spPr>
          <a:xfrm>
            <a:off x="2587012" y="980728"/>
            <a:ext cx="3969998" cy="523220"/>
          </a:xfrm>
          <a:prstGeom prst="rect">
            <a:avLst/>
          </a:prstGeom>
        </p:spPr>
        <p:txBody>
          <a:bodyPr wrap="none">
            <a:spAutoFit/>
          </a:bodyPr>
          <a:lstStyle/>
          <a:p>
            <a:pPr algn="ctr"/>
            <a:r>
              <a:rPr lang="de-DE" sz="2800" dirty="0">
                <a:latin typeface="Calibri"/>
                <a:cs typeface="Calibri"/>
              </a:rPr>
              <a:t>Anhörung </a:t>
            </a:r>
            <a:r>
              <a:rPr lang="de-DE" sz="2800" dirty="0" smtClean="0">
                <a:latin typeface="Calibri"/>
                <a:cs typeface="Calibri"/>
              </a:rPr>
              <a:t>– Prozessablauf</a:t>
            </a:r>
            <a:endParaRPr lang="de-DE" sz="2800" dirty="0">
              <a:latin typeface="Calibri"/>
              <a:cs typeface="Calibri"/>
            </a:endParaRPr>
          </a:p>
        </p:txBody>
      </p:sp>
      <p:sp>
        <p:nvSpPr>
          <p:cNvPr id="76" name="Rechteck 75"/>
          <p:cNvSpPr/>
          <p:nvPr/>
        </p:nvSpPr>
        <p:spPr>
          <a:xfrm>
            <a:off x="251520" y="1556792"/>
            <a:ext cx="8653408" cy="4392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13</a:t>
            </a:r>
            <a:endParaRPr lang="de-DE" sz="1100" dirty="0">
              <a:latin typeface="Arial" panose="020B0604020202020204" pitchFamily="34" charset="0"/>
              <a:cs typeface="Arial" panose="020B0604020202020204" pitchFamily="34" charset="0"/>
            </a:endParaRPr>
          </a:p>
        </p:txBody>
      </p:sp>
      <p:grpSp>
        <p:nvGrpSpPr>
          <p:cNvPr id="4" name="Gruppieren 3"/>
          <p:cNvGrpSpPr/>
          <p:nvPr/>
        </p:nvGrpSpPr>
        <p:grpSpPr>
          <a:xfrm>
            <a:off x="251520" y="1700808"/>
            <a:ext cx="8651836" cy="4192750"/>
            <a:chOff x="251520" y="1756530"/>
            <a:chExt cx="8651836" cy="4192750"/>
          </a:xfrm>
        </p:grpSpPr>
        <p:grpSp>
          <p:nvGrpSpPr>
            <p:cNvPr id="24" name="Gruppieren 23"/>
            <p:cNvGrpSpPr/>
            <p:nvPr/>
          </p:nvGrpSpPr>
          <p:grpSpPr>
            <a:xfrm>
              <a:off x="251520" y="1756530"/>
              <a:ext cx="8651836" cy="4192750"/>
              <a:chOff x="251520" y="1700808"/>
              <a:chExt cx="8651836" cy="4086323"/>
            </a:xfrm>
          </p:grpSpPr>
          <p:grpSp>
            <p:nvGrpSpPr>
              <p:cNvPr id="25" name="Gruppieren 24"/>
              <p:cNvGrpSpPr/>
              <p:nvPr/>
            </p:nvGrpSpPr>
            <p:grpSpPr>
              <a:xfrm>
                <a:off x="251520" y="2204862"/>
                <a:ext cx="8651836" cy="3582269"/>
                <a:chOff x="251520" y="2204862"/>
                <a:chExt cx="8651836" cy="3582269"/>
              </a:xfrm>
            </p:grpSpPr>
            <p:sp>
              <p:nvSpPr>
                <p:cNvPr id="31" name="Freihandform 30"/>
                <p:cNvSpPr/>
                <p:nvPr/>
              </p:nvSpPr>
              <p:spPr>
                <a:xfrm>
                  <a:off x="251520" y="3736082"/>
                  <a:ext cx="1099797" cy="756000"/>
                </a:xfrm>
                <a:custGeom>
                  <a:avLst/>
                  <a:gdLst>
                    <a:gd name="connsiteX0" fmla="*/ 0 w 1318857"/>
                    <a:gd name="connsiteY0" fmla="*/ 79131 h 791314"/>
                    <a:gd name="connsiteX1" fmla="*/ 79131 w 1318857"/>
                    <a:gd name="connsiteY1" fmla="*/ 0 h 791314"/>
                    <a:gd name="connsiteX2" fmla="*/ 1239726 w 1318857"/>
                    <a:gd name="connsiteY2" fmla="*/ 0 h 791314"/>
                    <a:gd name="connsiteX3" fmla="*/ 1318857 w 1318857"/>
                    <a:gd name="connsiteY3" fmla="*/ 79131 h 791314"/>
                    <a:gd name="connsiteX4" fmla="*/ 1318857 w 1318857"/>
                    <a:gd name="connsiteY4" fmla="*/ 712183 h 791314"/>
                    <a:gd name="connsiteX5" fmla="*/ 1239726 w 1318857"/>
                    <a:gd name="connsiteY5" fmla="*/ 791314 h 791314"/>
                    <a:gd name="connsiteX6" fmla="*/ 79131 w 1318857"/>
                    <a:gd name="connsiteY6" fmla="*/ 791314 h 791314"/>
                    <a:gd name="connsiteX7" fmla="*/ 0 w 1318857"/>
                    <a:gd name="connsiteY7" fmla="*/ 712183 h 791314"/>
                    <a:gd name="connsiteX8" fmla="*/ 0 w 1318857"/>
                    <a:gd name="connsiteY8" fmla="*/ 79131 h 79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8857" h="791314">
                      <a:moveTo>
                        <a:pt x="0" y="79131"/>
                      </a:moveTo>
                      <a:cubicBezTo>
                        <a:pt x="0" y="35428"/>
                        <a:pt x="35428" y="0"/>
                        <a:pt x="79131" y="0"/>
                      </a:cubicBezTo>
                      <a:lnTo>
                        <a:pt x="1239726" y="0"/>
                      </a:lnTo>
                      <a:cubicBezTo>
                        <a:pt x="1283429" y="0"/>
                        <a:pt x="1318857" y="35428"/>
                        <a:pt x="1318857" y="79131"/>
                      </a:cubicBezTo>
                      <a:lnTo>
                        <a:pt x="1318857" y="712183"/>
                      </a:lnTo>
                      <a:cubicBezTo>
                        <a:pt x="1318857" y="755886"/>
                        <a:pt x="1283429" y="791314"/>
                        <a:pt x="1239726" y="791314"/>
                      </a:cubicBezTo>
                      <a:lnTo>
                        <a:pt x="79131" y="791314"/>
                      </a:lnTo>
                      <a:cubicBezTo>
                        <a:pt x="35428" y="791314"/>
                        <a:pt x="0" y="755886"/>
                        <a:pt x="0" y="712183"/>
                      </a:cubicBezTo>
                      <a:lnTo>
                        <a:pt x="0" y="79131"/>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57467" tIns="57467" rIns="57467" bIns="57467" numCol="1" spcCol="1270" anchor="ctr" anchorCtr="0">
                  <a:noAutofit/>
                </a:bodyPr>
                <a:lstStyle/>
                <a:p>
                  <a:pPr lvl="0" algn="ctr" defTabSz="400050">
                    <a:lnSpc>
                      <a:spcPct val="90000"/>
                    </a:lnSpc>
                    <a:spcBef>
                      <a:spcPct val="0"/>
                    </a:spcBef>
                    <a:spcAft>
                      <a:spcPct val="35000"/>
                    </a:spcAft>
                  </a:pPr>
                  <a:r>
                    <a:rPr lang="de-DE" sz="1600" kern="1200" dirty="0" smtClean="0">
                      <a:latin typeface="Arial" panose="020B0604020202020204" pitchFamily="34" charset="0"/>
                      <a:cs typeface="Arial" panose="020B0604020202020204" pitchFamily="34" charset="0"/>
                    </a:rPr>
                    <a:t>SCS</a:t>
                  </a:r>
                  <a:endParaRPr lang="de-DE" sz="1600" kern="1200" dirty="0">
                    <a:latin typeface="Arial" panose="020B0604020202020204" pitchFamily="34" charset="0"/>
                    <a:cs typeface="Arial" panose="020B0604020202020204" pitchFamily="34" charset="0"/>
                  </a:endParaRPr>
                </a:p>
              </p:txBody>
            </p:sp>
            <p:grpSp>
              <p:nvGrpSpPr>
                <p:cNvPr id="32" name="Gruppieren 31"/>
                <p:cNvGrpSpPr/>
                <p:nvPr/>
              </p:nvGrpSpPr>
              <p:grpSpPr>
                <a:xfrm>
                  <a:off x="251520" y="2204862"/>
                  <a:ext cx="8651836" cy="1440162"/>
                  <a:chOff x="183766" y="2024828"/>
                  <a:chExt cx="8719709" cy="989144"/>
                </a:xfrm>
              </p:grpSpPr>
              <p:sp>
                <p:nvSpPr>
                  <p:cNvPr id="39" name="Freihandform 38"/>
                  <p:cNvSpPr/>
                  <p:nvPr/>
                </p:nvSpPr>
                <p:spPr>
                  <a:xfrm>
                    <a:off x="183766" y="2024828"/>
                    <a:ext cx="1108425" cy="989058"/>
                  </a:xfrm>
                  <a:custGeom>
                    <a:avLst/>
                    <a:gdLst>
                      <a:gd name="connsiteX0" fmla="*/ 0 w 1318857"/>
                      <a:gd name="connsiteY0" fmla="*/ 79131 h 791314"/>
                      <a:gd name="connsiteX1" fmla="*/ 79131 w 1318857"/>
                      <a:gd name="connsiteY1" fmla="*/ 0 h 791314"/>
                      <a:gd name="connsiteX2" fmla="*/ 1239726 w 1318857"/>
                      <a:gd name="connsiteY2" fmla="*/ 0 h 791314"/>
                      <a:gd name="connsiteX3" fmla="*/ 1318857 w 1318857"/>
                      <a:gd name="connsiteY3" fmla="*/ 79131 h 791314"/>
                      <a:gd name="connsiteX4" fmla="*/ 1318857 w 1318857"/>
                      <a:gd name="connsiteY4" fmla="*/ 712183 h 791314"/>
                      <a:gd name="connsiteX5" fmla="*/ 1239726 w 1318857"/>
                      <a:gd name="connsiteY5" fmla="*/ 791314 h 791314"/>
                      <a:gd name="connsiteX6" fmla="*/ 79131 w 1318857"/>
                      <a:gd name="connsiteY6" fmla="*/ 791314 h 791314"/>
                      <a:gd name="connsiteX7" fmla="*/ 0 w 1318857"/>
                      <a:gd name="connsiteY7" fmla="*/ 712183 h 791314"/>
                      <a:gd name="connsiteX8" fmla="*/ 0 w 1318857"/>
                      <a:gd name="connsiteY8" fmla="*/ 79131 h 79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8857" h="791314">
                        <a:moveTo>
                          <a:pt x="0" y="79131"/>
                        </a:moveTo>
                        <a:cubicBezTo>
                          <a:pt x="0" y="35428"/>
                          <a:pt x="35428" y="0"/>
                          <a:pt x="79131" y="0"/>
                        </a:cubicBezTo>
                        <a:lnTo>
                          <a:pt x="1239726" y="0"/>
                        </a:lnTo>
                        <a:cubicBezTo>
                          <a:pt x="1283429" y="0"/>
                          <a:pt x="1318857" y="35428"/>
                          <a:pt x="1318857" y="79131"/>
                        </a:cubicBezTo>
                        <a:lnTo>
                          <a:pt x="1318857" y="712183"/>
                        </a:lnTo>
                        <a:cubicBezTo>
                          <a:pt x="1318857" y="755886"/>
                          <a:pt x="1283429" y="791314"/>
                          <a:pt x="1239726" y="791314"/>
                        </a:cubicBezTo>
                        <a:lnTo>
                          <a:pt x="79131" y="791314"/>
                        </a:lnTo>
                        <a:cubicBezTo>
                          <a:pt x="35428" y="791314"/>
                          <a:pt x="0" y="755886"/>
                          <a:pt x="0" y="712183"/>
                        </a:cubicBezTo>
                        <a:lnTo>
                          <a:pt x="0" y="79131"/>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57467" tIns="57467" rIns="57467" bIns="57467" numCol="1" spcCol="1270" anchor="ctr" anchorCtr="0">
                    <a:noAutofit/>
                  </a:bodyPr>
                  <a:lstStyle/>
                  <a:p>
                    <a:pPr lvl="0" algn="ctr" defTabSz="400050">
                      <a:lnSpc>
                        <a:spcPct val="90000"/>
                      </a:lnSpc>
                      <a:spcBef>
                        <a:spcPct val="0"/>
                      </a:spcBef>
                      <a:spcAft>
                        <a:spcPct val="35000"/>
                      </a:spcAft>
                    </a:pPr>
                    <a:r>
                      <a:rPr lang="de-DE" sz="1600" kern="1200" dirty="0" smtClean="0">
                        <a:latin typeface="Arial" panose="020B0604020202020204" pitchFamily="34" charset="0"/>
                        <a:cs typeface="Arial" panose="020B0604020202020204" pitchFamily="34" charset="0"/>
                      </a:rPr>
                      <a:t>KM</a:t>
                    </a:r>
                    <a:endParaRPr lang="de-DE" sz="1600" kern="1200" dirty="0">
                      <a:latin typeface="Arial" panose="020B0604020202020204" pitchFamily="34" charset="0"/>
                      <a:cs typeface="Arial" panose="020B0604020202020204" pitchFamily="34" charset="0"/>
                    </a:endParaRPr>
                  </a:p>
                </p:txBody>
              </p:sp>
              <p:sp>
                <p:nvSpPr>
                  <p:cNvPr id="40" name="Freihandform 39"/>
                  <p:cNvSpPr/>
                  <p:nvPr/>
                </p:nvSpPr>
                <p:spPr>
                  <a:xfrm>
                    <a:off x="1417505" y="2024829"/>
                    <a:ext cx="1814137" cy="494528"/>
                  </a:xfrm>
                  <a:custGeom>
                    <a:avLst/>
                    <a:gdLst>
                      <a:gd name="connsiteX0" fmla="*/ 0 w 1318857"/>
                      <a:gd name="connsiteY0" fmla="*/ 79131 h 791314"/>
                      <a:gd name="connsiteX1" fmla="*/ 79131 w 1318857"/>
                      <a:gd name="connsiteY1" fmla="*/ 0 h 791314"/>
                      <a:gd name="connsiteX2" fmla="*/ 1239726 w 1318857"/>
                      <a:gd name="connsiteY2" fmla="*/ 0 h 791314"/>
                      <a:gd name="connsiteX3" fmla="*/ 1318857 w 1318857"/>
                      <a:gd name="connsiteY3" fmla="*/ 79131 h 791314"/>
                      <a:gd name="connsiteX4" fmla="*/ 1318857 w 1318857"/>
                      <a:gd name="connsiteY4" fmla="*/ 712183 h 791314"/>
                      <a:gd name="connsiteX5" fmla="*/ 1239726 w 1318857"/>
                      <a:gd name="connsiteY5" fmla="*/ 791314 h 791314"/>
                      <a:gd name="connsiteX6" fmla="*/ 79131 w 1318857"/>
                      <a:gd name="connsiteY6" fmla="*/ 791314 h 791314"/>
                      <a:gd name="connsiteX7" fmla="*/ 0 w 1318857"/>
                      <a:gd name="connsiteY7" fmla="*/ 712183 h 791314"/>
                      <a:gd name="connsiteX8" fmla="*/ 0 w 1318857"/>
                      <a:gd name="connsiteY8" fmla="*/ 79131 h 79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8857" h="791314">
                        <a:moveTo>
                          <a:pt x="0" y="79131"/>
                        </a:moveTo>
                        <a:cubicBezTo>
                          <a:pt x="0" y="35428"/>
                          <a:pt x="35428" y="0"/>
                          <a:pt x="79131" y="0"/>
                        </a:cubicBezTo>
                        <a:lnTo>
                          <a:pt x="1239726" y="0"/>
                        </a:lnTo>
                        <a:cubicBezTo>
                          <a:pt x="1283429" y="0"/>
                          <a:pt x="1318857" y="35428"/>
                          <a:pt x="1318857" y="79131"/>
                        </a:cubicBezTo>
                        <a:lnTo>
                          <a:pt x="1318857" y="712183"/>
                        </a:lnTo>
                        <a:cubicBezTo>
                          <a:pt x="1318857" y="755886"/>
                          <a:pt x="1283429" y="791314"/>
                          <a:pt x="1239726" y="791314"/>
                        </a:cubicBezTo>
                        <a:lnTo>
                          <a:pt x="79131" y="791314"/>
                        </a:lnTo>
                        <a:cubicBezTo>
                          <a:pt x="35428" y="791314"/>
                          <a:pt x="0" y="755886"/>
                          <a:pt x="0" y="712183"/>
                        </a:cubicBezTo>
                        <a:lnTo>
                          <a:pt x="0" y="79131"/>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57467" tIns="57467" rIns="57467" bIns="57467" numCol="1" spcCol="1270" anchor="ctr" anchorCtr="0">
                    <a:noAutofit/>
                  </a:bodyPr>
                  <a:lstStyle/>
                  <a:p>
                    <a:pPr lvl="0" algn="ctr" defTabSz="400050">
                      <a:spcBef>
                        <a:spcPct val="0"/>
                      </a:spcBef>
                      <a:spcAft>
                        <a:spcPct val="35000"/>
                      </a:spcAft>
                    </a:pPr>
                    <a:r>
                      <a:rPr lang="de-DE" sz="1600" kern="1200" dirty="0" smtClean="0">
                        <a:latin typeface="Arial" panose="020B0604020202020204" pitchFamily="34" charset="0"/>
                        <a:cs typeface="Arial" panose="020B0604020202020204" pitchFamily="34" charset="0"/>
                      </a:rPr>
                      <a:t>Eingang der Stellungnahmen</a:t>
                    </a:r>
                    <a:endParaRPr lang="de-DE" sz="1600" kern="1200" dirty="0">
                      <a:latin typeface="Arial" panose="020B0604020202020204" pitchFamily="34" charset="0"/>
                      <a:cs typeface="Arial" panose="020B0604020202020204" pitchFamily="34" charset="0"/>
                    </a:endParaRPr>
                  </a:p>
                </p:txBody>
              </p:sp>
              <p:sp>
                <p:nvSpPr>
                  <p:cNvPr id="43" name="Freihandform 42"/>
                  <p:cNvSpPr/>
                  <p:nvPr/>
                </p:nvSpPr>
                <p:spPr>
                  <a:xfrm>
                    <a:off x="1417505" y="2550346"/>
                    <a:ext cx="2394907" cy="463626"/>
                  </a:xfrm>
                  <a:custGeom>
                    <a:avLst/>
                    <a:gdLst>
                      <a:gd name="connsiteX0" fmla="*/ 0 w 1318857"/>
                      <a:gd name="connsiteY0" fmla="*/ 79131 h 791314"/>
                      <a:gd name="connsiteX1" fmla="*/ 79131 w 1318857"/>
                      <a:gd name="connsiteY1" fmla="*/ 0 h 791314"/>
                      <a:gd name="connsiteX2" fmla="*/ 1239726 w 1318857"/>
                      <a:gd name="connsiteY2" fmla="*/ 0 h 791314"/>
                      <a:gd name="connsiteX3" fmla="*/ 1318857 w 1318857"/>
                      <a:gd name="connsiteY3" fmla="*/ 79131 h 791314"/>
                      <a:gd name="connsiteX4" fmla="*/ 1318857 w 1318857"/>
                      <a:gd name="connsiteY4" fmla="*/ 712183 h 791314"/>
                      <a:gd name="connsiteX5" fmla="*/ 1239726 w 1318857"/>
                      <a:gd name="connsiteY5" fmla="*/ 791314 h 791314"/>
                      <a:gd name="connsiteX6" fmla="*/ 79131 w 1318857"/>
                      <a:gd name="connsiteY6" fmla="*/ 791314 h 791314"/>
                      <a:gd name="connsiteX7" fmla="*/ 0 w 1318857"/>
                      <a:gd name="connsiteY7" fmla="*/ 712183 h 791314"/>
                      <a:gd name="connsiteX8" fmla="*/ 0 w 1318857"/>
                      <a:gd name="connsiteY8" fmla="*/ 79131 h 79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8857" h="791314">
                        <a:moveTo>
                          <a:pt x="0" y="79131"/>
                        </a:moveTo>
                        <a:cubicBezTo>
                          <a:pt x="0" y="35428"/>
                          <a:pt x="35428" y="0"/>
                          <a:pt x="79131" y="0"/>
                        </a:cubicBezTo>
                        <a:lnTo>
                          <a:pt x="1239726" y="0"/>
                        </a:lnTo>
                        <a:cubicBezTo>
                          <a:pt x="1283429" y="0"/>
                          <a:pt x="1318857" y="35428"/>
                          <a:pt x="1318857" y="79131"/>
                        </a:cubicBezTo>
                        <a:lnTo>
                          <a:pt x="1318857" y="712183"/>
                        </a:lnTo>
                        <a:cubicBezTo>
                          <a:pt x="1318857" y="755886"/>
                          <a:pt x="1283429" y="791314"/>
                          <a:pt x="1239726" y="791314"/>
                        </a:cubicBezTo>
                        <a:lnTo>
                          <a:pt x="79131" y="791314"/>
                        </a:lnTo>
                        <a:cubicBezTo>
                          <a:pt x="35428" y="791314"/>
                          <a:pt x="0" y="755886"/>
                          <a:pt x="0" y="712183"/>
                        </a:cubicBezTo>
                        <a:lnTo>
                          <a:pt x="0" y="79131"/>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57467" tIns="57467" rIns="57467" bIns="57467" numCol="1" spcCol="1270" anchor="ctr" anchorCtr="0">
                    <a:noAutofit/>
                  </a:bodyPr>
                  <a:lstStyle/>
                  <a:p>
                    <a:pPr lvl="0" algn="ctr" defTabSz="400050">
                      <a:lnSpc>
                        <a:spcPct val="90000"/>
                      </a:lnSpc>
                      <a:spcBef>
                        <a:spcPct val="0"/>
                      </a:spcBef>
                      <a:spcAft>
                        <a:spcPct val="35000"/>
                      </a:spcAft>
                    </a:pPr>
                    <a:r>
                      <a:rPr lang="de-DE" sz="1600" kern="1200" dirty="0" smtClean="0">
                        <a:latin typeface="Arial" panose="020B0604020202020204" pitchFamily="34" charset="0"/>
                        <a:cs typeface="Arial" panose="020B0604020202020204" pitchFamily="34" charset="0"/>
                      </a:rPr>
                      <a:t>Bewertung der Stellungnahmen</a:t>
                    </a:r>
                    <a:endParaRPr lang="de-DE" sz="1600" kern="1200" dirty="0">
                      <a:latin typeface="Arial" panose="020B0604020202020204" pitchFamily="34" charset="0"/>
                      <a:cs typeface="Arial" panose="020B0604020202020204" pitchFamily="34" charset="0"/>
                    </a:endParaRPr>
                  </a:p>
                </p:txBody>
              </p:sp>
              <p:sp>
                <p:nvSpPr>
                  <p:cNvPr id="44" name="Freihandform 43"/>
                  <p:cNvSpPr/>
                  <p:nvPr/>
                </p:nvSpPr>
                <p:spPr>
                  <a:xfrm>
                    <a:off x="7078190" y="2556545"/>
                    <a:ext cx="1825285" cy="457427"/>
                  </a:xfrm>
                  <a:custGeom>
                    <a:avLst/>
                    <a:gdLst>
                      <a:gd name="connsiteX0" fmla="*/ 0 w 1318857"/>
                      <a:gd name="connsiteY0" fmla="*/ 79131 h 791314"/>
                      <a:gd name="connsiteX1" fmla="*/ 79131 w 1318857"/>
                      <a:gd name="connsiteY1" fmla="*/ 0 h 791314"/>
                      <a:gd name="connsiteX2" fmla="*/ 1239726 w 1318857"/>
                      <a:gd name="connsiteY2" fmla="*/ 0 h 791314"/>
                      <a:gd name="connsiteX3" fmla="*/ 1318857 w 1318857"/>
                      <a:gd name="connsiteY3" fmla="*/ 79131 h 791314"/>
                      <a:gd name="connsiteX4" fmla="*/ 1318857 w 1318857"/>
                      <a:gd name="connsiteY4" fmla="*/ 712183 h 791314"/>
                      <a:gd name="connsiteX5" fmla="*/ 1239726 w 1318857"/>
                      <a:gd name="connsiteY5" fmla="*/ 791314 h 791314"/>
                      <a:gd name="connsiteX6" fmla="*/ 79131 w 1318857"/>
                      <a:gd name="connsiteY6" fmla="*/ 791314 h 791314"/>
                      <a:gd name="connsiteX7" fmla="*/ 0 w 1318857"/>
                      <a:gd name="connsiteY7" fmla="*/ 712183 h 791314"/>
                      <a:gd name="connsiteX8" fmla="*/ 0 w 1318857"/>
                      <a:gd name="connsiteY8" fmla="*/ 79131 h 79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8857" h="791314">
                        <a:moveTo>
                          <a:pt x="0" y="79131"/>
                        </a:moveTo>
                        <a:cubicBezTo>
                          <a:pt x="0" y="35428"/>
                          <a:pt x="35428" y="0"/>
                          <a:pt x="79131" y="0"/>
                        </a:cubicBezTo>
                        <a:lnTo>
                          <a:pt x="1239726" y="0"/>
                        </a:lnTo>
                        <a:cubicBezTo>
                          <a:pt x="1283429" y="0"/>
                          <a:pt x="1318857" y="35428"/>
                          <a:pt x="1318857" y="79131"/>
                        </a:cubicBezTo>
                        <a:lnTo>
                          <a:pt x="1318857" y="712183"/>
                        </a:lnTo>
                        <a:cubicBezTo>
                          <a:pt x="1318857" y="755886"/>
                          <a:pt x="1283429" y="791314"/>
                          <a:pt x="1239726" y="791314"/>
                        </a:cubicBezTo>
                        <a:lnTo>
                          <a:pt x="79131" y="791314"/>
                        </a:lnTo>
                        <a:cubicBezTo>
                          <a:pt x="35428" y="791314"/>
                          <a:pt x="0" y="755886"/>
                          <a:pt x="0" y="712183"/>
                        </a:cubicBezTo>
                        <a:lnTo>
                          <a:pt x="0" y="79131"/>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57467" tIns="57467" rIns="57467" bIns="57467" numCol="1" spcCol="1270" anchor="ctr" anchorCtr="0">
                    <a:noAutofit/>
                  </a:bodyPr>
                  <a:lstStyle/>
                  <a:p>
                    <a:pPr lvl="0" algn="ctr" defTabSz="400050">
                      <a:lnSpc>
                        <a:spcPct val="90000"/>
                      </a:lnSpc>
                      <a:spcBef>
                        <a:spcPct val="0"/>
                      </a:spcBef>
                      <a:spcAft>
                        <a:spcPct val="35000"/>
                      </a:spcAft>
                    </a:pPr>
                    <a:r>
                      <a:rPr lang="de-DE" sz="1600" kern="1200" dirty="0" smtClean="0">
                        <a:latin typeface="Arial" panose="020B0604020202020204" pitchFamily="34" charset="0"/>
                        <a:cs typeface="Arial" panose="020B0604020202020204" pitchFamily="34" charset="0"/>
                      </a:rPr>
                      <a:t>Freigabe der Bildungspläne </a:t>
                    </a:r>
                    <a:endParaRPr lang="de-DE" sz="1600" kern="1200" dirty="0">
                      <a:latin typeface="Arial" panose="020B0604020202020204" pitchFamily="34" charset="0"/>
                      <a:cs typeface="Arial" panose="020B0604020202020204" pitchFamily="34" charset="0"/>
                    </a:endParaRPr>
                  </a:p>
                </p:txBody>
              </p:sp>
            </p:grpSp>
            <p:sp>
              <p:nvSpPr>
                <p:cNvPr id="33" name="Freihandform 32"/>
                <p:cNvSpPr/>
                <p:nvPr/>
              </p:nvSpPr>
              <p:spPr>
                <a:xfrm>
                  <a:off x="1475656" y="3736082"/>
                  <a:ext cx="2376265" cy="756000"/>
                </a:xfrm>
                <a:custGeom>
                  <a:avLst/>
                  <a:gdLst>
                    <a:gd name="connsiteX0" fmla="*/ 0 w 1318857"/>
                    <a:gd name="connsiteY0" fmla="*/ 79131 h 791314"/>
                    <a:gd name="connsiteX1" fmla="*/ 79131 w 1318857"/>
                    <a:gd name="connsiteY1" fmla="*/ 0 h 791314"/>
                    <a:gd name="connsiteX2" fmla="*/ 1239726 w 1318857"/>
                    <a:gd name="connsiteY2" fmla="*/ 0 h 791314"/>
                    <a:gd name="connsiteX3" fmla="*/ 1318857 w 1318857"/>
                    <a:gd name="connsiteY3" fmla="*/ 79131 h 791314"/>
                    <a:gd name="connsiteX4" fmla="*/ 1318857 w 1318857"/>
                    <a:gd name="connsiteY4" fmla="*/ 712183 h 791314"/>
                    <a:gd name="connsiteX5" fmla="*/ 1239726 w 1318857"/>
                    <a:gd name="connsiteY5" fmla="*/ 791314 h 791314"/>
                    <a:gd name="connsiteX6" fmla="*/ 79131 w 1318857"/>
                    <a:gd name="connsiteY6" fmla="*/ 791314 h 791314"/>
                    <a:gd name="connsiteX7" fmla="*/ 0 w 1318857"/>
                    <a:gd name="connsiteY7" fmla="*/ 712183 h 791314"/>
                    <a:gd name="connsiteX8" fmla="*/ 0 w 1318857"/>
                    <a:gd name="connsiteY8" fmla="*/ 79131 h 79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8857" h="791314">
                      <a:moveTo>
                        <a:pt x="0" y="79131"/>
                      </a:moveTo>
                      <a:cubicBezTo>
                        <a:pt x="0" y="35428"/>
                        <a:pt x="35428" y="0"/>
                        <a:pt x="79131" y="0"/>
                      </a:cubicBezTo>
                      <a:lnTo>
                        <a:pt x="1239726" y="0"/>
                      </a:lnTo>
                      <a:cubicBezTo>
                        <a:pt x="1283429" y="0"/>
                        <a:pt x="1318857" y="35428"/>
                        <a:pt x="1318857" y="79131"/>
                      </a:cubicBezTo>
                      <a:lnTo>
                        <a:pt x="1318857" y="712183"/>
                      </a:lnTo>
                      <a:cubicBezTo>
                        <a:pt x="1318857" y="755886"/>
                        <a:pt x="1283429" y="791314"/>
                        <a:pt x="1239726" y="791314"/>
                      </a:cubicBezTo>
                      <a:lnTo>
                        <a:pt x="79131" y="791314"/>
                      </a:lnTo>
                      <a:cubicBezTo>
                        <a:pt x="35428" y="791314"/>
                        <a:pt x="0" y="755886"/>
                        <a:pt x="0" y="712183"/>
                      </a:cubicBezTo>
                      <a:lnTo>
                        <a:pt x="0" y="79131"/>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57467" tIns="57467" rIns="57467" bIns="57467" numCol="1" spcCol="1270" anchor="ctr" anchorCtr="0">
                  <a:noAutofit/>
                </a:bodyPr>
                <a:lstStyle/>
                <a:p>
                  <a:pPr lvl="0" algn="ctr" defTabSz="400050">
                    <a:lnSpc>
                      <a:spcPct val="90000"/>
                    </a:lnSpc>
                    <a:spcBef>
                      <a:spcPct val="0"/>
                    </a:spcBef>
                    <a:spcAft>
                      <a:spcPct val="35000"/>
                    </a:spcAft>
                  </a:pPr>
                  <a:r>
                    <a:rPr lang="de-DE" sz="1600" kern="1200" dirty="0" smtClean="0">
                      <a:latin typeface="Arial" panose="020B0604020202020204" pitchFamily="34" charset="0"/>
                      <a:cs typeface="Arial" panose="020B0604020202020204" pitchFamily="34" charset="0"/>
                    </a:rPr>
                    <a:t>Organisatorische und technische Unterstützung </a:t>
                  </a:r>
                  <a:endParaRPr lang="de-DE" sz="1600" kern="1200" dirty="0">
                    <a:latin typeface="Arial" panose="020B0604020202020204" pitchFamily="34" charset="0"/>
                    <a:cs typeface="Arial" panose="020B0604020202020204" pitchFamily="34" charset="0"/>
                  </a:endParaRPr>
                </a:p>
              </p:txBody>
            </p:sp>
            <p:grpSp>
              <p:nvGrpSpPr>
                <p:cNvPr id="36" name="Gruppieren 35"/>
                <p:cNvGrpSpPr/>
                <p:nvPr/>
              </p:nvGrpSpPr>
              <p:grpSpPr>
                <a:xfrm>
                  <a:off x="251520" y="4581125"/>
                  <a:ext cx="6768568" cy="1206006"/>
                  <a:chOff x="183766" y="2926586"/>
                  <a:chExt cx="6821666" cy="927800"/>
                </a:xfrm>
              </p:grpSpPr>
              <p:sp>
                <p:nvSpPr>
                  <p:cNvPr id="37" name="Freihandform 36"/>
                  <p:cNvSpPr/>
                  <p:nvPr/>
                </p:nvSpPr>
                <p:spPr>
                  <a:xfrm>
                    <a:off x="183766" y="2937561"/>
                    <a:ext cx="1108425" cy="916825"/>
                  </a:xfrm>
                  <a:custGeom>
                    <a:avLst/>
                    <a:gdLst>
                      <a:gd name="connsiteX0" fmla="*/ 0 w 1318857"/>
                      <a:gd name="connsiteY0" fmla="*/ 79131 h 791314"/>
                      <a:gd name="connsiteX1" fmla="*/ 79131 w 1318857"/>
                      <a:gd name="connsiteY1" fmla="*/ 0 h 791314"/>
                      <a:gd name="connsiteX2" fmla="*/ 1239726 w 1318857"/>
                      <a:gd name="connsiteY2" fmla="*/ 0 h 791314"/>
                      <a:gd name="connsiteX3" fmla="*/ 1318857 w 1318857"/>
                      <a:gd name="connsiteY3" fmla="*/ 79131 h 791314"/>
                      <a:gd name="connsiteX4" fmla="*/ 1318857 w 1318857"/>
                      <a:gd name="connsiteY4" fmla="*/ 712183 h 791314"/>
                      <a:gd name="connsiteX5" fmla="*/ 1239726 w 1318857"/>
                      <a:gd name="connsiteY5" fmla="*/ 791314 h 791314"/>
                      <a:gd name="connsiteX6" fmla="*/ 79131 w 1318857"/>
                      <a:gd name="connsiteY6" fmla="*/ 791314 h 791314"/>
                      <a:gd name="connsiteX7" fmla="*/ 0 w 1318857"/>
                      <a:gd name="connsiteY7" fmla="*/ 712183 h 791314"/>
                      <a:gd name="connsiteX8" fmla="*/ 0 w 1318857"/>
                      <a:gd name="connsiteY8" fmla="*/ 79131 h 79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8857" h="791314">
                        <a:moveTo>
                          <a:pt x="0" y="79131"/>
                        </a:moveTo>
                        <a:cubicBezTo>
                          <a:pt x="0" y="35428"/>
                          <a:pt x="35428" y="0"/>
                          <a:pt x="79131" y="0"/>
                        </a:cubicBezTo>
                        <a:lnTo>
                          <a:pt x="1239726" y="0"/>
                        </a:lnTo>
                        <a:cubicBezTo>
                          <a:pt x="1283429" y="0"/>
                          <a:pt x="1318857" y="35428"/>
                          <a:pt x="1318857" y="79131"/>
                        </a:cubicBezTo>
                        <a:lnTo>
                          <a:pt x="1318857" y="712183"/>
                        </a:lnTo>
                        <a:cubicBezTo>
                          <a:pt x="1318857" y="755886"/>
                          <a:pt x="1283429" y="791314"/>
                          <a:pt x="1239726" y="791314"/>
                        </a:cubicBezTo>
                        <a:lnTo>
                          <a:pt x="79131" y="791314"/>
                        </a:lnTo>
                        <a:cubicBezTo>
                          <a:pt x="35428" y="791314"/>
                          <a:pt x="0" y="755886"/>
                          <a:pt x="0" y="712183"/>
                        </a:cubicBezTo>
                        <a:lnTo>
                          <a:pt x="0" y="79131"/>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57467" tIns="57467" rIns="57467" bIns="57467" numCol="1" spcCol="1270" anchor="ctr" anchorCtr="0">
                    <a:noAutofit/>
                  </a:bodyPr>
                  <a:lstStyle/>
                  <a:p>
                    <a:pPr lvl="0" algn="ctr" defTabSz="400050">
                      <a:lnSpc>
                        <a:spcPct val="90000"/>
                      </a:lnSpc>
                      <a:spcBef>
                        <a:spcPct val="0"/>
                      </a:spcBef>
                      <a:spcAft>
                        <a:spcPct val="35000"/>
                      </a:spcAft>
                    </a:pPr>
                    <a:r>
                      <a:rPr lang="de-DE" sz="1600" kern="1200" dirty="0" smtClean="0">
                        <a:latin typeface="Arial" panose="020B0604020202020204" pitchFamily="34" charset="0"/>
                        <a:cs typeface="Arial" panose="020B0604020202020204" pitchFamily="34" charset="0"/>
                      </a:rPr>
                      <a:t>LS/</a:t>
                    </a:r>
                    <a:r>
                      <a:rPr lang="de-DE" sz="1600" kern="1200" dirty="0" err="1" smtClean="0">
                        <a:latin typeface="Arial" panose="020B0604020202020204" pitchFamily="34" charset="0"/>
                        <a:cs typeface="Arial" panose="020B0604020202020204" pitchFamily="34" charset="0"/>
                      </a:rPr>
                      <a:t>LiS</a:t>
                    </a:r>
                    <a:endParaRPr lang="de-DE" sz="1600" kern="1200" dirty="0">
                      <a:latin typeface="Arial" panose="020B0604020202020204" pitchFamily="34" charset="0"/>
                      <a:cs typeface="Arial" panose="020B0604020202020204" pitchFamily="34" charset="0"/>
                    </a:endParaRPr>
                  </a:p>
                </p:txBody>
              </p:sp>
              <p:sp>
                <p:nvSpPr>
                  <p:cNvPr id="38" name="Freihandform 37"/>
                  <p:cNvSpPr/>
                  <p:nvPr/>
                </p:nvSpPr>
                <p:spPr>
                  <a:xfrm>
                    <a:off x="3812412" y="2926586"/>
                    <a:ext cx="3193020" cy="927800"/>
                  </a:xfrm>
                  <a:custGeom>
                    <a:avLst/>
                    <a:gdLst>
                      <a:gd name="connsiteX0" fmla="*/ 0 w 1318857"/>
                      <a:gd name="connsiteY0" fmla="*/ 79131 h 791314"/>
                      <a:gd name="connsiteX1" fmla="*/ 79131 w 1318857"/>
                      <a:gd name="connsiteY1" fmla="*/ 0 h 791314"/>
                      <a:gd name="connsiteX2" fmla="*/ 1239726 w 1318857"/>
                      <a:gd name="connsiteY2" fmla="*/ 0 h 791314"/>
                      <a:gd name="connsiteX3" fmla="*/ 1318857 w 1318857"/>
                      <a:gd name="connsiteY3" fmla="*/ 79131 h 791314"/>
                      <a:gd name="connsiteX4" fmla="*/ 1318857 w 1318857"/>
                      <a:gd name="connsiteY4" fmla="*/ 712183 h 791314"/>
                      <a:gd name="connsiteX5" fmla="*/ 1239726 w 1318857"/>
                      <a:gd name="connsiteY5" fmla="*/ 791314 h 791314"/>
                      <a:gd name="connsiteX6" fmla="*/ 79131 w 1318857"/>
                      <a:gd name="connsiteY6" fmla="*/ 791314 h 791314"/>
                      <a:gd name="connsiteX7" fmla="*/ 0 w 1318857"/>
                      <a:gd name="connsiteY7" fmla="*/ 712183 h 791314"/>
                      <a:gd name="connsiteX8" fmla="*/ 0 w 1318857"/>
                      <a:gd name="connsiteY8" fmla="*/ 79131 h 79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8857" h="791314">
                        <a:moveTo>
                          <a:pt x="0" y="79131"/>
                        </a:moveTo>
                        <a:cubicBezTo>
                          <a:pt x="0" y="35428"/>
                          <a:pt x="35428" y="0"/>
                          <a:pt x="79131" y="0"/>
                        </a:cubicBezTo>
                        <a:lnTo>
                          <a:pt x="1239726" y="0"/>
                        </a:lnTo>
                        <a:cubicBezTo>
                          <a:pt x="1283429" y="0"/>
                          <a:pt x="1318857" y="35428"/>
                          <a:pt x="1318857" y="79131"/>
                        </a:cubicBezTo>
                        <a:lnTo>
                          <a:pt x="1318857" y="712183"/>
                        </a:lnTo>
                        <a:cubicBezTo>
                          <a:pt x="1318857" y="755886"/>
                          <a:pt x="1283429" y="791314"/>
                          <a:pt x="1239726" y="791314"/>
                        </a:cubicBezTo>
                        <a:lnTo>
                          <a:pt x="79131" y="791314"/>
                        </a:lnTo>
                        <a:cubicBezTo>
                          <a:pt x="35428" y="791314"/>
                          <a:pt x="0" y="755886"/>
                          <a:pt x="0" y="712183"/>
                        </a:cubicBezTo>
                        <a:lnTo>
                          <a:pt x="0" y="79131"/>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57467" tIns="57467" rIns="57467" bIns="57467" numCol="1" spcCol="1270" anchor="ctr" anchorCtr="0">
                    <a:noAutofit/>
                  </a:bodyPr>
                  <a:lstStyle/>
                  <a:p>
                    <a:pPr lvl="0" algn="ctr" defTabSz="400050">
                      <a:lnSpc>
                        <a:spcPct val="90000"/>
                      </a:lnSpc>
                      <a:spcBef>
                        <a:spcPct val="0"/>
                      </a:spcBef>
                      <a:spcAft>
                        <a:spcPct val="35000"/>
                      </a:spcAft>
                    </a:pPr>
                    <a:r>
                      <a:rPr lang="de-DE" sz="1600" kern="1200" dirty="0" smtClean="0">
                        <a:latin typeface="Arial" panose="020B0604020202020204" pitchFamily="34" charset="0"/>
                        <a:cs typeface="Arial" panose="020B0604020202020204" pitchFamily="34" charset="0"/>
                      </a:rPr>
                      <a:t>Überarbeitung und Fertigstellung der Bildungspläne</a:t>
                    </a:r>
                    <a:endParaRPr lang="de-DE" sz="1600" kern="1200" dirty="0">
                      <a:latin typeface="Arial" panose="020B0604020202020204" pitchFamily="34" charset="0"/>
                      <a:cs typeface="Arial" panose="020B0604020202020204" pitchFamily="34" charset="0"/>
                    </a:endParaRPr>
                  </a:p>
                </p:txBody>
              </p:sp>
            </p:grpSp>
          </p:grpSp>
          <p:sp>
            <p:nvSpPr>
              <p:cNvPr id="26" name="Abgerundetes Rechteck 25"/>
              <p:cNvSpPr/>
              <p:nvPr/>
            </p:nvSpPr>
            <p:spPr>
              <a:xfrm>
                <a:off x="5232741" y="1700808"/>
                <a:ext cx="1782000" cy="365063"/>
              </a:xfrm>
              <a:prstGeom prst="roundRect">
                <a:avLst/>
              </a:prstGeom>
              <a:solidFill>
                <a:srgbClr val="FFFFCC"/>
              </a:solidFill>
              <a:ln w="25400">
                <a:solidFill>
                  <a:srgbClr val="969696"/>
                </a:solidFill>
              </a:ln>
            </p:spPr>
            <p:txBody>
              <a:bodyPr wrap="square" rtlCol="0">
                <a:spAutoFit/>
              </a:bodyPr>
              <a:lstStyle/>
              <a:p>
                <a:pPr algn="ctr"/>
                <a:r>
                  <a:rPr lang="de-DE" sz="1600" dirty="0">
                    <a:latin typeface="Arial" panose="020B0604020202020204" pitchFamily="34" charset="0"/>
                    <a:cs typeface="Arial" panose="020B0604020202020204" pitchFamily="34" charset="0"/>
                  </a:rPr>
                  <a:t>bis </a:t>
                </a:r>
                <a:r>
                  <a:rPr lang="de-DE" sz="1600" dirty="0" smtClean="0">
                    <a:latin typeface="Arial" panose="020B0604020202020204" pitchFamily="34" charset="0"/>
                    <a:cs typeface="Arial" panose="020B0604020202020204" pitchFamily="34" charset="0"/>
                  </a:rPr>
                  <a:t>Feb. </a:t>
                </a:r>
                <a:r>
                  <a:rPr lang="de-DE" sz="1600" dirty="0">
                    <a:latin typeface="Arial" panose="020B0604020202020204" pitchFamily="34" charset="0"/>
                    <a:cs typeface="Arial" panose="020B0604020202020204" pitchFamily="34" charset="0"/>
                  </a:rPr>
                  <a:t>2016</a:t>
                </a:r>
                <a:endParaRPr lang="de-DE" sz="1800" dirty="0">
                  <a:latin typeface="Arial" panose="020B0604020202020204" pitchFamily="34" charset="0"/>
                  <a:cs typeface="Arial" panose="020B0604020202020204" pitchFamily="34" charset="0"/>
                </a:endParaRPr>
              </a:p>
            </p:txBody>
          </p:sp>
          <p:sp>
            <p:nvSpPr>
              <p:cNvPr id="27" name="Abgerundetes Rechteck 26"/>
              <p:cNvSpPr/>
              <p:nvPr/>
            </p:nvSpPr>
            <p:spPr>
              <a:xfrm>
                <a:off x="7104949" y="1700808"/>
                <a:ext cx="1782000" cy="374571"/>
              </a:xfrm>
              <a:prstGeom prst="roundRect">
                <a:avLst/>
              </a:prstGeom>
              <a:solidFill>
                <a:srgbClr val="FFFFCC"/>
              </a:solidFill>
              <a:ln w="25400">
                <a:solidFill>
                  <a:srgbClr val="969696"/>
                </a:solidFill>
              </a:ln>
            </p:spPr>
            <p:txBody>
              <a:bodyPr wrap="square" rtlCol="0">
                <a:spAutoFit/>
              </a:bodyPr>
              <a:lstStyle/>
              <a:p>
                <a:pPr algn="ctr"/>
                <a:r>
                  <a:rPr lang="de-DE" sz="1600" dirty="0" smtClean="0">
                    <a:solidFill>
                      <a:schemeClr val="tx1"/>
                    </a:solidFill>
                    <a:latin typeface="Arial" panose="020B0604020202020204" pitchFamily="34" charset="0"/>
                    <a:cs typeface="Arial" panose="020B0604020202020204" pitchFamily="34" charset="0"/>
                  </a:rPr>
                  <a:t>ab März 2016</a:t>
                </a:r>
                <a:endParaRPr lang="de-DE" sz="1600" dirty="0">
                  <a:solidFill>
                    <a:schemeClr val="tx1"/>
                  </a:solidFill>
                  <a:latin typeface="Arial" panose="020B0604020202020204" pitchFamily="34" charset="0"/>
                  <a:cs typeface="Arial" panose="020B0604020202020204" pitchFamily="34" charset="0"/>
                </a:endParaRPr>
              </a:p>
            </p:txBody>
          </p:sp>
          <p:sp>
            <p:nvSpPr>
              <p:cNvPr id="28" name="Abgerundetes Rechteck 27"/>
              <p:cNvSpPr/>
              <p:nvPr/>
            </p:nvSpPr>
            <p:spPr>
              <a:xfrm>
                <a:off x="1475656" y="1700808"/>
                <a:ext cx="1782000" cy="374571"/>
              </a:xfrm>
              <a:prstGeom prst="roundRect">
                <a:avLst/>
              </a:prstGeom>
              <a:solidFill>
                <a:srgbClr val="FFFFCC"/>
              </a:solidFill>
              <a:ln w="25400">
                <a:solidFill>
                  <a:srgbClr val="969696"/>
                </a:solidFill>
              </a:ln>
            </p:spPr>
            <p:txBody>
              <a:bodyPr wrap="square" rtlCol="0">
                <a:spAutoFit/>
              </a:bodyPr>
              <a:lstStyle/>
              <a:p>
                <a:pPr algn="ctr"/>
                <a:r>
                  <a:rPr lang="de-DE" sz="1600" dirty="0" smtClean="0">
                    <a:latin typeface="Arial" panose="020B0604020202020204" pitchFamily="34" charset="0"/>
                    <a:cs typeface="Arial" panose="020B0604020202020204" pitchFamily="34" charset="0"/>
                  </a:rPr>
                  <a:t>14.09. - 30.10.15</a:t>
                </a:r>
                <a:endParaRPr lang="de-DE" sz="1600" dirty="0">
                  <a:latin typeface="Arial" panose="020B0604020202020204" pitchFamily="34" charset="0"/>
                  <a:cs typeface="Arial" panose="020B0604020202020204" pitchFamily="34" charset="0"/>
                </a:endParaRPr>
              </a:p>
            </p:txBody>
          </p:sp>
          <p:sp>
            <p:nvSpPr>
              <p:cNvPr id="29" name="Abgerundetes Rechteck 28"/>
              <p:cNvSpPr/>
              <p:nvPr/>
            </p:nvSpPr>
            <p:spPr>
              <a:xfrm>
                <a:off x="3360533" y="1700808"/>
                <a:ext cx="1782000" cy="374571"/>
              </a:xfrm>
              <a:prstGeom prst="roundRect">
                <a:avLst/>
              </a:prstGeom>
              <a:solidFill>
                <a:srgbClr val="FFFFCC"/>
              </a:solidFill>
              <a:ln w="25400">
                <a:solidFill>
                  <a:srgbClr val="969696"/>
                </a:solidFill>
              </a:ln>
            </p:spPr>
            <p:txBody>
              <a:bodyPr wrap="square" rtlCol="0">
                <a:spAutoFit/>
              </a:bodyPr>
              <a:lstStyle/>
              <a:p>
                <a:pPr algn="ctr"/>
                <a:r>
                  <a:rPr lang="de-DE" sz="1600" dirty="0" smtClean="0">
                    <a:latin typeface="Arial" panose="020B0604020202020204" pitchFamily="34" charset="0"/>
                    <a:cs typeface="Arial" panose="020B0604020202020204" pitchFamily="34" charset="0"/>
                  </a:rPr>
                  <a:t>bis Dez. </a:t>
                </a:r>
                <a:r>
                  <a:rPr lang="de-DE" sz="1600" dirty="0">
                    <a:latin typeface="Arial" panose="020B0604020202020204" pitchFamily="34" charset="0"/>
                    <a:cs typeface="Arial" panose="020B0604020202020204" pitchFamily="34" charset="0"/>
                  </a:rPr>
                  <a:t>2015</a:t>
                </a:r>
              </a:p>
            </p:txBody>
          </p:sp>
        </p:grpSp>
        <p:sp>
          <p:nvSpPr>
            <p:cNvPr id="45" name="Freihandform 44"/>
            <p:cNvSpPr/>
            <p:nvPr/>
          </p:nvSpPr>
          <p:spPr>
            <a:xfrm>
              <a:off x="7104949" y="2255957"/>
              <a:ext cx="1772157" cy="738770"/>
            </a:xfrm>
            <a:custGeom>
              <a:avLst/>
              <a:gdLst>
                <a:gd name="connsiteX0" fmla="*/ 0 w 1318857"/>
                <a:gd name="connsiteY0" fmla="*/ 79131 h 791314"/>
                <a:gd name="connsiteX1" fmla="*/ 79131 w 1318857"/>
                <a:gd name="connsiteY1" fmla="*/ 0 h 791314"/>
                <a:gd name="connsiteX2" fmla="*/ 1239726 w 1318857"/>
                <a:gd name="connsiteY2" fmla="*/ 0 h 791314"/>
                <a:gd name="connsiteX3" fmla="*/ 1318857 w 1318857"/>
                <a:gd name="connsiteY3" fmla="*/ 79131 h 791314"/>
                <a:gd name="connsiteX4" fmla="*/ 1318857 w 1318857"/>
                <a:gd name="connsiteY4" fmla="*/ 712183 h 791314"/>
                <a:gd name="connsiteX5" fmla="*/ 1239726 w 1318857"/>
                <a:gd name="connsiteY5" fmla="*/ 791314 h 791314"/>
                <a:gd name="connsiteX6" fmla="*/ 79131 w 1318857"/>
                <a:gd name="connsiteY6" fmla="*/ 791314 h 791314"/>
                <a:gd name="connsiteX7" fmla="*/ 0 w 1318857"/>
                <a:gd name="connsiteY7" fmla="*/ 712183 h 791314"/>
                <a:gd name="connsiteX8" fmla="*/ 0 w 1318857"/>
                <a:gd name="connsiteY8" fmla="*/ 79131 h 79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8857" h="791314">
                  <a:moveTo>
                    <a:pt x="0" y="79131"/>
                  </a:moveTo>
                  <a:cubicBezTo>
                    <a:pt x="0" y="35428"/>
                    <a:pt x="35428" y="0"/>
                    <a:pt x="79131" y="0"/>
                  </a:cubicBezTo>
                  <a:lnTo>
                    <a:pt x="1239726" y="0"/>
                  </a:lnTo>
                  <a:cubicBezTo>
                    <a:pt x="1283429" y="0"/>
                    <a:pt x="1318857" y="35428"/>
                    <a:pt x="1318857" y="79131"/>
                  </a:cubicBezTo>
                  <a:lnTo>
                    <a:pt x="1318857" y="712183"/>
                  </a:lnTo>
                  <a:cubicBezTo>
                    <a:pt x="1318857" y="755886"/>
                    <a:pt x="1283429" y="791314"/>
                    <a:pt x="1239726" y="791314"/>
                  </a:cubicBezTo>
                  <a:lnTo>
                    <a:pt x="79131" y="791314"/>
                  </a:lnTo>
                  <a:cubicBezTo>
                    <a:pt x="35428" y="791314"/>
                    <a:pt x="0" y="755886"/>
                    <a:pt x="0" y="712183"/>
                  </a:cubicBezTo>
                  <a:lnTo>
                    <a:pt x="0" y="79131"/>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57467" tIns="57467" rIns="57467" bIns="57467" numCol="1" spcCol="1270" anchor="ctr" anchorCtr="0">
              <a:noAutofit/>
            </a:bodyPr>
            <a:lstStyle/>
            <a:p>
              <a:pPr lvl="0" algn="ctr" defTabSz="400050">
                <a:lnSpc>
                  <a:spcPct val="90000"/>
                </a:lnSpc>
                <a:spcBef>
                  <a:spcPct val="0"/>
                </a:spcBef>
                <a:spcAft>
                  <a:spcPct val="35000"/>
                </a:spcAft>
              </a:pPr>
              <a:r>
                <a:rPr lang="de-DE" sz="1600" kern="1200" dirty="0" smtClean="0">
                  <a:latin typeface="Arial" panose="020B0604020202020204" pitchFamily="34" charset="0"/>
                  <a:cs typeface="Arial" panose="020B0604020202020204" pitchFamily="34" charset="0"/>
                </a:rPr>
                <a:t>Publikation zentraler </a:t>
              </a:r>
              <a:r>
                <a:rPr lang="de-DE" sz="1600" dirty="0" smtClean="0">
                  <a:latin typeface="Arial" panose="020B0604020202020204" pitchFamily="34" charset="0"/>
                  <a:cs typeface="Arial" panose="020B0604020202020204" pitchFamily="34" charset="0"/>
                </a:rPr>
                <a:t>Ergebnisse</a:t>
              </a:r>
              <a:endParaRPr lang="de-DE" sz="16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5290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14</a:t>
            </a:r>
            <a:endParaRPr lang="de-DE" sz="1100" dirty="0">
              <a:latin typeface="Arial" panose="020B0604020202020204" pitchFamily="34" charset="0"/>
              <a:cs typeface="Arial" panose="020B0604020202020204" pitchFamily="34" charset="0"/>
            </a:endParaRPr>
          </a:p>
        </p:txBody>
      </p:sp>
      <p:grpSp>
        <p:nvGrpSpPr>
          <p:cNvPr id="10" name="Gruppieren 9"/>
          <p:cNvGrpSpPr/>
          <p:nvPr/>
        </p:nvGrpSpPr>
        <p:grpSpPr>
          <a:xfrm>
            <a:off x="251521" y="1700213"/>
            <a:ext cx="8136827" cy="4176712"/>
            <a:chOff x="442113" y="1704207"/>
            <a:chExt cx="8065486" cy="4176712"/>
          </a:xfrm>
        </p:grpSpPr>
        <p:sp>
          <p:nvSpPr>
            <p:cNvPr id="11" name="Freihandform 10"/>
            <p:cNvSpPr/>
            <p:nvPr/>
          </p:nvSpPr>
          <p:spPr>
            <a:xfrm>
              <a:off x="2843806" y="1704207"/>
              <a:ext cx="5663793" cy="1224731"/>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ctr" anchorCtr="0">
              <a:noAutofit/>
            </a:bodyPr>
            <a:lstStyle/>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Detaillierte </a:t>
              </a:r>
              <a:r>
                <a:rPr lang="de-DE" sz="1800" dirty="0">
                  <a:latin typeface="Arial" panose="020B0604020202020204" pitchFamily="34" charset="0"/>
                  <a:cs typeface="Arial" panose="020B0604020202020204" pitchFamily="34" charset="0"/>
                </a:rPr>
                <a:t>Kompetenzbeschreibungen</a:t>
              </a: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Ausführliche </a:t>
              </a:r>
              <a:r>
                <a:rPr lang="de-DE" sz="1800" dirty="0">
                  <a:latin typeface="Arial" panose="020B0604020202020204" pitchFamily="34" charset="0"/>
                  <a:cs typeface="Arial" panose="020B0604020202020204" pitchFamily="34" charset="0"/>
                </a:rPr>
                <a:t>Verweisstruktur</a:t>
              </a: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Schulartübergreifende </a:t>
              </a:r>
              <a:r>
                <a:rPr lang="de-DE" sz="1800" dirty="0">
                  <a:latin typeface="Arial" panose="020B0604020202020204" pitchFamily="34" charset="0"/>
                  <a:cs typeface="Arial" panose="020B0604020202020204" pitchFamily="34" charset="0"/>
                </a:rPr>
                <a:t>Anlage</a:t>
              </a:r>
            </a:p>
          </p:txBody>
        </p:sp>
        <p:sp>
          <p:nvSpPr>
            <p:cNvPr id="12" name="Freihandform 11"/>
            <p:cNvSpPr/>
            <p:nvPr/>
          </p:nvSpPr>
          <p:spPr>
            <a:xfrm>
              <a:off x="442113" y="1704207"/>
              <a:ext cx="2140955" cy="1224731"/>
            </a:xfrm>
            <a:custGeom>
              <a:avLst/>
              <a:gdLst>
                <a:gd name="connsiteX0" fmla="*/ 0 w 2488596"/>
                <a:gd name="connsiteY0" fmla="*/ 225179 h 1351048"/>
                <a:gd name="connsiteX1" fmla="*/ 225179 w 2488596"/>
                <a:gd name="connsiteY1" fmla="*/ 0 h 1351048"/>
                <a:gd name="connsiteX2" fmla="*/ 2263417 w 2488596"/>
                <a:gd name="connsiteY2" fmla="*/ 0 h 1351048"/>
                <a:gd name="connsiteX3" fmla="*/ 2488596 w 2488596"/>
                <a:gd name="connsiteY3" fmla="*/ 225179 h 1351048"/>
                <a:gd name="connsiteX4" fmla="*/ 2488596 w 2488596"/>
                <a:gd name="connsiteY4" fmla="*/ 1125869 h 1351048"/>
                <a:gd name="connsiteX5" fmla="*/ 2263417 w 2488596"/>
                <a:gd name="connsiteY5" fmla="*/ 1351048 h 1351048"/>
                <a:gd name="connsiteX6" fmla="*/ 225179 w 2488596"/>
                <a:gd name="connsiteY6" fmla="*/ 1351048 h 1351048"/>
                <a:gd name="connsiteX7" fmla="*/ 0 w 2488596"/>
                <a:gd name="connsiteY7" fmla="*/ 1125869 h 1351048"/>
                <a:gd name="connsiteX8" fmla="*/ 0 w 2488596"/>
                <a:gd name="connsiteY8" fmla="*/ 225179 h 135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1351048">
                  <a:moveTo>
                    <a:pt x="0" y="225179"/>
                  </a:moveTo>
                  <a:cubicBezTo>
                    <a:pt x="0" y="100816"/>
                    <a:pt x="100816" y="0"/>
                    <a:pt x="225179" y="0"/>
                  </a:cubicBezTo>
                  <a:lnTo>
                    <a:pt x="2263417" y="0"/>
                  </a:lnTo>
                  <a:cubicBezTo>
                    <a:pt x="2387780" y="0"/>
                    <a:pt x="2488596" y="100816"/>
                    <a:pt x="2488596" y="225179"/>
                  </a:cubicBezTo>
                  <a:lnTo>
                    <a:pt x="2488596" y="1125869"/>
                  </a:lnTo>
                  <a:cubicBezTo>
                    <a:pt x="2488596" y="1250232"/>
                    <a:pt x="2387780" y="1351048"/>
                    <a:pt x="2263417" y="1351048"/>
                  </a:cubicBezTo>
                  <a:lnTo>
                    <a:pt x="225179" y="1351048"/>
                  </a:lnTo>
                  <a:cubicBezTo>
                    <a:pt x="100816" y="1351048"/>
                    <a:pt x="0" y="1250232"/>
                    <a:pt x="0" y="1125869"/>
                  </a:cubicBezTo>
                  <a:lnTo>
                    <a:pt x="0" y="225179"/>
                  </a:lnTo>
                  <a:close/>
                </a:path>
              </a:pathLst>
            </a:cu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lvl="0" algn="ctr" defTabSz="1333500">
                <a:lnSpc>
                  <a:spcPct val="90000"/>
                </a:lnSpc>
                <a:spcAft>
                  <a:spcPct val="35000"/>
                </a:spcAft>
              </a:pPr>
              <a:r>
                <a:rPr lang="de-DE" sz="1800" dirty="0" smtClean="0">
                  <a:latin typeface="Arial" panose="020B0604020202020204" pitchFamily="34" charset="0"/>
                  <a:cs typeface="Arial" panose="020B0604020202020204" pitchFamily="34" charset="0"/>
                </a:rPr>
                <a:t>Struktur der Bildungspläne 2016</a:t>
              </a:r>
              <a:endParaRPr lang="de-DE" sz="1800" dirty="0">
                <a:latin typeface="Arial" panose="020B0604020202020204" pitchFamily="34" charset="0"/>
                <a:cs typeface="Arial" panose="020B0604020202020204" pitchFamily="34" charset="0"/>
              </a:endParaRPr>
            </a:p>
          </p:txBody>
        </p:sp>
        <p:sp>
          <p:nvSpPr>
            <p:cNvPr id="13" name="Freihandform 12"/>
            <p:cNvSpPr/>
            <p:nvPr/>
          </p:nvSpPr>
          <p:spPr>
            <a:xfrm>
              <a:off x="2843807" y="3936679"/>
              <a:ext cx="2452114" cy="1944240"/>
            </a:xfrm>
            <a:custGeom>
              <a:avLst/>
              <a:gdLst>
                <a:gd name="connsiteX0" fmla="*/ 425459 w 2552700"/>
                <a:gd name="connsiteY0" fmla="*/ 0 h 4424171"/>
                <a:gd name="connsiteX1" fmla="*/ 2127241 w 2552700"/>
                <a:gd name="connsiteY1" fmla="*/ 0 h 4424171"/>
                <a:gd name="connsiteX2" fmla="*/ 2552700 w 2552700"/>
                <a:gd name="connsiteY2" fmla="*/ 425459 h 4424171"/>
                <a:gd name="connsiteX3" fmla="*/ 2552700 w 2552700"/>
                <a:gd name="connsiteY3" fmla="*/ 4424171 h 4424171"/>
                <a:gd name="connsiteX4" fmla="*/ 2552700 w 2552700"/>
                <a:gd name="connsiteY4" fmla="*/ 4424171 h 4424171"/>
                <a:gd name="connsiteX5" fmla="*/ 0 w 2552700"/>
                <a:gd name="connsiteY5" fmla="*/ 4424171 h 4424171"/>
                <a:gd name="connsiteX6" fmla="*/ 0 w 2552700"/>
                <a:gd name="connsiteY6" fmla="*/ 4424171 h 4424171"/>
                <a:gd name="connsiteX7" fmla="*/ 0 w 2552700"/>
                <a:gd name="connsiteY7" fmla="*/ 425459 h 4424171"/>
                <a:gd name="connsiteX8" fmla="*/ 425459 w 2552700"/>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4424171">
                  <a:moveTo>
                    <a:pt x="2552700" y="737378"/>
                  </a:moveTo>
                  <a:lnTo>
                    <a:pt x="2552700" y="3686793"/>
                  </a:lnTo>
                  <a:cubicBezTo>
                    <a:pt x="2552700" y="4094036"/>
                    <a:pt x="2442792" y="4424170"/>
                    <a:pt x="2307214" y="4424170"/>
                  </a:cubicBezTo>
                  <a:lnTo>
                    <a:pt x="0" y="4424170"/>
                  </a:lnTo>
                  <a:lnTo>
                    <a:pt x="0" y="4424170"/>
                  </a:lnTo>
                  <a:lnTo>
                    <a:pt x="0" y="1"/>
                  </a:lnTo>
                  <a:lnTo>
                    <a:pt x="0" y="1"/>
                  </a:lnTo>
                  <a:lnTo>
                    <a:pt x="2307214" y="1"/>
                  </a:lnTo>
                  <a:cubicBezTo>
                    <a:pt x="2442792" y="1"/>
                    <a:pt x="2552700" y="330135"/>
                    <a:pt x="2552700" y="737378"/>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t" anchorCtr="0">
              <a:noAutofit/>
            </a:bodyPr>
            <a:lstStyle/>
            <a:p>
              <a:pPr marL="285750" indent="-285750">
                <a:buFont typeface="Arial" panose="020B0604020202020204" pitchFamily="34" charset="0"/>
                <a:buChar char="•"/>
              </a:pPr>
              <a:r>
                <a:rPr lang="de-DE" sz="1800" u="sng" dirty="0" smtClean="0">
                  <a:solidFill>
                    <a:schemeClr val="tx1"/>
                  </a:solidFill>
                  <a:latin typeface="Arial" panose="020B0604020202020204" pitchFamily="34" charset="0"/>
                  <a:cs typeface="Arial" panose="020B0604020202020204" pitchFamily="34" charset="0"/>
                </a:rPr>
                <a:t>Schulen:</a:t>
              </a:r>
              <a:r>
                <a:rPr lang="de-DE" sz="1800" dirty="0" smtClean="0">
                  <a:solidFill>
                    <a:schemeClr val="tx1"/>
                  </a:solidFill>
                  <a:latin typeface="Arial" panose="020B0604020202020204" pitchFamily="34" charset="0"/>
                  <a:cs typeface="Arial" panose="020B0604020202020204" pitchFamily="34" charset="0"/>
                </a:rPr>
                <a:t> gedrucktes Belegexemplar</a:t>
              </a:r>
              <a:endParaRPr lang="de-DE" sz="1800" dirty="0">
                <a:solidFill>
                  <a:schemeClr val="tx1"/>
                </a:solidFill>
                <a:latin typeface="Arial" panose="020B0604020202020204" pitchFamily="34" charset="0"/>
                <a:cs typeface="Arial" panose="020B0604020202020204" pitchFamily="34" charset="0"/>
              </a:endParaRPr>
            </a:p>
          </p:txBody>
        </p:sp>
        <p:sp>
          <p:nvSpPr>
            <p:cNvPr id="14" name="Freihandform 13"/>
            <p:cNvSpPr/>
            <p:nvPr/>
          </p:nvSpPr>
          <p:spPr>
            <a:xfrm>
              <a:off x="442113" y="3229536"/>
              <a:ext cx="2140955" cy="2651383"/>
            </a:xfrm>
            <a:custGeom>
              <a:avLst/>
              <a:gdLst>
                <a:gd name="connsiteX0" fmla="*/ 0 w 2488596"/>
                <a:gd name="connsiteY0" fmla="*/ 414774 h 2490318"/>
                <a:gd name="connsiteX1" fmla="*/ 414774 w 2488596"/>
                <a:gd name="connsiteY1" fmla="*/ 0 h 2490318"/>
                <a:gd name="connsiteX2" fmla="*/ 2073822 w 2488596"/>
                <a:gd name="connsiteY2" fmla="*/ 0 h 2490318"/>
                <a:gd name="connsiteX3" fmla="*/ 2488596 w 2488596"/>
                <a:gd name="connsiteY3" fmla="*/ 414774 h 2490318"/>
                <a:gd name="connsiteX4" fmla="*/ 2488596 w 2488596"/>
                <a:gd name="connsiteY4" fmla="*/ 2075544 h 2490318"/>
                <a:gd name="connsiteX5" fmla="*/ 2073822 w 2488596"/>
                <a:gd name="connsiteY5" fmla="*/ 2490318 h 2490318"/>
                <a:gd name="connsiteX6" fmla="*/ 414774 w 2488596"/>
                <a:gd name="connsiteY6" fmla="*/ 2490318 h 2490318"/>
                <a:gd name="connsiteX7" fmla="*/ 0 w 2488596"/>
                <a:gd name="connsiteY7" fmla="*/ 2075544 h 2490318"/>
                <a:gd name="connsiteX8" fmla="*/ 0 w 2488596"/>
                <a:gd name="connsiteY8" fmla="*/ 414774 h 2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2490318">
                  <a:moveTo>
                    <a:pt x="0" y="414774"/>
                  </a:moveTo>
                  <a:cubicBezTo>
                    <a:pt x="0" y="185701"/>
                    <a:pt x="185701" y="0"/>
                    <a:pt x="414774" y="0"/>
                  </a:cubicBezTo>
                  <a:lnTo>
                    <a:pt x="2073822" y="0"/>
                  </a:lnTo>
                  <a:cubicBezTo>
                    <a:pt x="2302895" y="0"/>
                    <a:pt x="2488596" y="185701"/>
                    <a:pt x="2488596" y="414774"/>
                  </a:cubicBezTo>
                  <a:lnTo>
                    <a:pt x="2488596" y="2075544"/>
                  </a:lnTo>
                  <a:cubicBezTo>
                    <a:pt x="2488596" y="2304617"/>
                    <a:pt x="2302895" y="2490318"/>
                    <a:pt x="2073822" y="2490318"/>
                  </a:cubicBezTo>
                  <a:lnTo>
                    <a:pt x="414774" y="2490318"/>
                  </a:lnTo>
                  <a:cubicBezTo>
                    <a:pt x="185701" y="2490318"/>
                    <a:pt x="0" y="2304617"/>
                    <a:pt x="0" y="2075544"/>
                  </a:cubicBezTo>
                  <a:lnTo>
                    <a:pt x="0" y="414774"/>
                  </a:lnTo>
                  <a:close/>
                </a:path>
              </a:pathLst>
            </a:cu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algn="ctr" eaLnBrk="1" fontAlgn="auto" hangingPunct="1">
                <a:lnSpc>
                  <a:spcPts val="1600"/>
                </a:lnSpc>
                <a:spcBef>
                  <a:spcPts val="1200"/>
                </a:spcBef>
                <a:spcAft>
                  <a:spcPts val="1200"/>
                </a:spcAft>
                <a:buClr>
                  <a:schemeClr val="bg1">
                    <a:lumMod val="50000"/>
                  </a:schemeClr>
                </a:buClr>
                <a:buFont typeface="Wingdings" pitchFamily="2" charset="2"/>
                <a:buNone/>
              </a:pPr>
              <a:r>
                <a:rPr lang="de-DE" sz="1800" dirty="0" smtClean="0">
                  <a:solidFill>
                    <a:schemeClr val="tx1"/>
                  </a:solidFill>
                  <a:latin typeface="Arial" pitchFamily="34" charset="0"/>
                  <a:cs typeface="Arial" pitchFamily="34" charset="0"/>
                </a:rPr>
                <a:t>Publikation</a:t>
              </a:r>
              <a:endParaRPr lang="de-DE" sz="1800" dirty="0">
                <a:solidFill>
                  <a:schemeClr val="tx1"/>
                </a:solidFill>
                <a:latin typeface="Arial" pitchFamily="34" charset="0"/>
                <a:cs typeface="Arial" pitchFamily="34" charset="0"/>
              </a:endParaRPr>
            </a:p>
          </p:txBody>
        </p:sp>
      </p:grpSp>
      <p:sp>
        <p:nvSpPr>
          <p:cNvPr id="8" name="Rechteck 4"/>
          <p:cNvSpPr>
            <a:spLocks noChangeArrowheads="1"/>
          </p:cNvSpPr>
          <p:nvPr/>
        </p:nvSpPr>
        <p:spPr bwMode="auto">
          <a:xfrm>
            <a:off x="0" y="962496"/>
            <a:ext cx="9144000" cy="523220"/>
          </a:xfrm>
          <a:prstGeom prst="rect">
            <a:avLst/>
          </a:prstGeom>
          <a:noFill/>
          <a:ln w="9525">
            <a:noFill/>
            <a:miter lim="800000"/>
            <a:headEnd/>
            <a:tailEnd/>
          </a:ln>
        </p:spPr>
        <p:txBody>
          <a:bodyPr wrap="square">
            <a:spAutoFit/>
          </a:bodyPr>
          <a:lstStyle/>
          <a:p>
            <a:pPr algn="ctr"/>
            <a:r>
              <a:rPr lang="de-DE" sz="2800" dirty="0" smtClean="0">
                <a:latin typeface="Calibri"/>
                <a:cs typeface="Calibri"/>
              </a:rPr>
              <a:t>Publikation der Bildungspläne 2016</a:t>
            </a:r>
            <a:endParaRPr lang="de-DE" sz="2800" dirty="0">
              <a:latin typeface="Calibri"/>
              <a:cs typeface="Calibri"/>
            </a:endParaRPr>
          </a:p>
        </p:txBody>
      </p:sp>
      <p:sp>
        <p:nvSpPr>
          <p:cNvPr id="16" name="Freihandform 15"/>
          <p:cNvSpPr/>
          <p:nvPr/>
        </p:nvSpPr>
        <p:spPr>
          <a:xfrm>
            <a:off x="5292080" y="3932685"/>
            <a:ext cx="3096270" cy="1944240"/>
          </a:xfrm>
          <a:custGeom>
            <a:avLst/>
            <a:gdLst>
              <a:gd name="connsiteX0" fmla="*/ 425459 w 2552700"/>
              <a:gd name="connsiteY0" fmla="*/ 0 h 4424171"/>
              <a:gd name="connsiteX1" fmla="*/ 2127241 w 2552700"/>
              <a:gd name="connsiteY1" fmla="*/ 0 h 4424171"/>
              <a:gd name="connsiteX2" fmla="*/ 2552700 w 2552700"/>
              <a:gd name="connsiteY2" fmla="*/ 425459 h 4424171"/>
              <a:gd name="connsiteX3" fmla="*/ 2552700 w 2552700"/>
              <a:gd name="connsiteY3" fmla="*/ 4424171 h 4424171"/>
              <a:gd name="connsiteX4" fmla="*/ 2552700 w 2552700"/>
              <a:gd name="connsiteY4" fmla="*/ 4424171 h 4424171"/>
              <a:gd name="connsiteX5" fmla="*/ 0 w 2552700"/>
              <a:gd name="connsiteY5" fmla="*/ 4424171 h 4424171"/>
              <a:gd name="connsiteX6" fmla="*/ 0 w 2552700"/>
              <a:gd name="connsiteY6" fmla="*/ 4424171 h 4424171"/>
              <a:gd name="connsiteX7" fmla="*/ 0 w 2552700"/>
              <a:gd name="connsiteY7" fmla="*/ 425459 h 4424171"/>
              <a:gd name="connsiteX8" fmla="*/ 425459 w 2552700"/>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4424171">
                <a:moveTo>
                  <a:pt x="2552700" y="737378"/>
                </a:moveTo>
                <a:lnTo>
                  <a:pt x="2552700" y="3686793"/>
                </a:lnTo>
                <a:cubicBezTo>
                  <a:pt x="2552700" y="4094036"/>
                  <a:pt x="2442792" y="4424170"/>
                  <a:pt x="2307214" y="4424170"/>
                </a:cubicBezTo>
                <a:lnTo>
                  <a:pt x="0" y="4424170"/>
                </a:lnTo>
                <a:lnTo>
                  <a:pt x="0" y="4424170"/>
                </a:lnTo>
                <a:lnTo>
                  <a:pt x="0" y="1"/>
                </a:lnTo>
                <a:lnTo>
                  <a:pt x="0" y="1"/>
                </a:lnTo>
                <a:lnTo>
                  <a:pt x="2307214" y="1"/>
                </a:lnTo>
                <a:cubicBezTo>
                  <a:pt x="2442792" y="1"/>
                  <a:pt x="2552700" y="330135"/>
                  <a:pt x="2552700" y="737378"/>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ctr" anchorCtr="0">
            <a:noAutofit/>
          </a:bodyPr>
          <a:lstStyle/>
          <a:p>
            <a:pPr marL="285750" indent="-285750">
              <a:buFont typeface="Arial" panose="020B0604020202020204" pitchFamily="34" charset="0"/>
              <a:buChar char="•"/>
            </a:pPr>
            <a:r>
              <a:rPr lang="de-DE" sz="1800" u="sng" dirty="0" smtClean="0">
                <a:solidFill>
                  <a:schemeClr val="tx1"/>
                </a:solidFill>
                <a:latin typeface="Arial" panose="020B0604020202020204" pitchFamily="34" charset="0"/>
                <a:cs typeface="Arial" panose="020B0604020202020204" pitchFamily="34" charset="0"/>
              </a:rPr>
              <a:t>Lehrerinnen und Lehrer:</a:t>
            </a:r>
            <a:r>
              <a:rPr lang="de-DE" sz="1800" dirty="0" smtClean="0">
                <a:solidFill>
                  <a:schemeClr val="tx1"/>
                </a:solidFill>
                <a:latin typeface="Arial" panose="020B0604020202020204" pitchFamily="34" charset="0"/>
                <a:cs typeface="Arial" panose="020B0604020202020204" pitchFamily="34" charset="0"/>
              </a:rPr>
              <a:t> </a:t>
            </a:r>
            <a:r>
              <a:rPr lang="de-DE" sz="1800" dirty="0">
                <a:solidFill>
                  <a:schemeClr val="tx1"/>
                </a:solidFill>
                <a:latin typeface="Arial" panose="020B0604020202020204" pitchFamily="34" charset="0"/>
                <a:cs typeface="Arial" panose="020B0604020202020204" pitchFamily="34" charset="0"/>
              </a:rPr>
              <a:t>USB- Stick </a:t>
            </a:r>
            <a:endParaRPr lang="de-DE" sz="1800" dirty="0" smtClean="0">
              <a:solidFill>
                <a:schemeClr val="tx1"/>
              </a:solidFill>
              <a:latin typeface="Arial" panose="020B0604020202020204" pitchFamily="34" charset="0"/>
              <a:cs typeface="Arial" panose="020B0604020202020204" pitchFamily="34" charset="0"/>
            </a:endParaRPr>
          </a:p>
          <a:p>
            <a:r>
              <a:rPr lang="de-DE" sz="1800" dirty="0" smtClean="0">
                <a:solidFill>
                  <a:schemeClr val="tx1"/>
                </a:solidFill>
                <a:latin typeface="Arial" panose="020B0604020202020204" pitchFamily="34" charset="0"/>
                <a:cs typeface="Arial" panose="020B0604020202020204" pitchFamily="34" charset="0"/>
              </a:rPr>
              <a:t>    </a:t>
            </a:r>
            <a:r>
              <a:rPr lang="de-DE" sz="1600" dirty="0" smtClean="0">
                <a:solidFill>
                  <a:schemeClr val="tx1"/>
                </a:solidFill>
                <a:latin typeface="Arial" panose="020B0604020202020204" pitchFamily="34" charset="0"/>
                <a:cs typeface="Arial" panose="020B0604020202020204" pitchFamily="34" charset="0"/>
              </a:rPr>
              <a:t>(</a:t>
            </a:r>
            <a:r>
              <a:rPr lang="de-DE" sz="1600" dirty="0">
                <a:solidFill>
                  <a:schemeClr val="tx1"/>
                </a:solidFill>
                <a:latin typeface="Arial" panose="020B0604020202020204" pitchFamily="34" charset="0"/>
                <a:cs typeface="Arial" panose="020B0604020202020204" pitchFamily="34" charset="0"/>
              </a:rPr>
              <a:t>mit Lehrkräftebegleitheft) </a:t>
            </a:r>
            <a:endParaRPr lang="de-DE" sz="1800" dirty="0" smtClean="0">
              <a:solidFill>
                <a:schemeClr val="tx1"/>
              </a:solidFill>
              <a:latin typeface="Arial" panose="020B0604020202020204" pitchFamily="34" charset="0"/>
              <a:cs typeface="Arial" panose="020B0604020202020204" pitchFamily="34" charset="0"/>
            </a:endParaRPr>
          </a:p>
          <a:p>
            <a:pPr marL="285750" indent="-285750">
              <a:buFontTx/>
              <a:buChar char="-"/>
            </a:pPr>
            <a:r>
              <a:rPr lang="de-DE" sz="1800" dirty="0" smtClean="0">
                <a:solidFill>
                  <a:schemeClr val="tx1"/>
                </a:solidFill>
                <a:latin typeface="Arial" panose="020B0604020202020204" pitchFamily="34" charset="0"/>
                <a:cs typeface="Arial" panose="020B0604020202020204" pitchFamily="34" charset="0"/>
              </a:rPr>
              <a:t>handhabbares Arbeitsmittel</a:t>
            </a:r>
          </a:p>
          <a:p>
            <a:pPr marL="285750" indent="-285750">
              <a:buFontTx/>
              <a:buChar char="-"/>
            </a:pPr>
            <a:r>
              <a:rPr lang="de-DE" sz="1800" dirty="0" smtClean="0">
                <a:solidFill>
                  <a:schemeClr val="tx1"/>
                </a:solidFill>
                <a:latin typeface="Arial" panose="020B0604020202020204" pitchFamily="34" charset="0"/>
                <a:cs typeface="Arial" panose="020B0604020202020204" pitchFamily="34" charset="0"/>
              </a:rPr>
              <a:t>Übergangsmedium zur Online-Plattform</a:t>
            </a:r>
            <a:endParaRPr lang="de-DE" sz="1800" dirty="0">
              <a:solidFill>
                <a:schemeClr val="tx1"/>
              </a:solidFill>
              <a:latin typeface="Arial" panose="020B0604020202020204" pitchFamily="34" charset="0"/>
              <a:cs typeface="Arial" panose="020B0604020202020204" pitchFamily="34" charset="0"/>
            </a:endParaRPr>
          </a:p>
        </p:txBody>
      </p:sp>
      <p:sp>
        <p:nvSpPr>
          <p:cNvPr id="17" name="Freihandform 16"/>
          <p:cNvSpPr/>
          <p:nvPr/>
        </p:nvSpPr>
        <p:spPr>
          <a:xfrm>
            <a:off x="2688787" y="3284984"/>
            <a:ext cx="5699563" cy="504056"/>
          </a:xfrm>
          <a:custGeom>
            <a:avLst/>
            <a:gdLst>
              <a:gd name="connsiteX0" fmla="*/ 425459 w 2552700"/>
              <a:gd name="connsiteY0" fmla="*/ 0 h 4424171"/>
              <a:gd name="connsiteX1" fmla="*/ 2127241 w 2552700"/>
              <a:gd name="connsiteY1" fmla="*/ 0 h 4424171"/>
              <a:gd name="connsiteX2" fmla="*/ 2552700 w 2552700"/>
              <a:gd name="connsiteY2" fmla="*/ 425459 h 4424171"/>
              <a:gd name="connsiteX3" fmla="*/ 2552700 w 2552700"/>
              <a:gd name="connsiteY3" fmla="*/ 4424171 h 4424171"/>
              <a:gd name="connsiteX4" fmla="*/ 2552700 w 2552700"/>
              <a:gd name="connsiteY4" fmla="*/ 4424171 h 4424171"/>
              <a:gd name="connsiteX5" fmla="*/ 0 w 2552700"/>
              <a:gd name="connsiteY5" fmla="*/ 4424171 h 4424171"/>
              <a:gd name="connsiteX6" fmla="*/ 0 w 2552700"/>
              <a:gd name="connsiteY6" fmla="*/ 4424171 h 4424171"/>
              <a:gd name="connsiteX7" fmla="*/ 0 w 2552700"/>
              <a:gd name="connsiteY7" fmla="*/ 425459 h 4424171"/>
              <a:gd name="connsiteX8" fmla="*/ 425459 w 2552700"/>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4424171">
                <a:moveTo>
                  <a:pt x="2552700" y="737378"/>
                </a:moveTo>
                <a:lnTo>
                  <a:pt x="2552700" y="3686793"/>
                </a:lnTo>
                <a:cubicBezTo>
                  <a:pt x="2552700" y="4094036"/>
                  <a:pt x="2442792" y="4424170"/>
                  <a:pt x="2307214" y="4424170"/>
                </a:cubicBezTo>
                <a:lnTo>
                  <a:pt x="0" y="4424170"/>
                </a:lnTo>
                <a:lnTo>
                  <a:pt x="0" y="4424170"/>
                </a:lnTo>
                <a:lnTo>
                  <a:pt x="0" y="1"/>
                </a:lnTo>
                <a:lnTo>
                  <a:pt x="0" y="1"/>
                </a:lnTo>
                <a:lnTo>
                  <a:pt x="2307214" y="1"/>
                </a:lnTo>
                <a:cubicBezTo>
                  <a:pt x="2442792" y="1"/>
                  <a:pt x="2552700" y="330135"/>
                  <a:pt x="2552700" y="737378"/>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ctr" anchorCtr="0">
            <a:noAutofit/>
          </a:bodyPr>
          <a:lstStyle/>
          <a:p>
            <a:pPr marL="285750" indent="-285750">
              <a:buFont typeface="Arial" panose="020B0604020202020204" pitchFamily="34" charset="0"/>
              <a:buChar char="•"/>
            </a:pPr>
            <a:r>
              <a:rPr lang="de-DE" sz="1800" u="sng" dirty="0" smtClean="0">
                <a:solidFill>
                  <a:schemeClr val="tx1"/>
                </a:solidFill>
                <a:latin typeface="Arial" panose="020B0604020202020204" pitchFamily="34" charset="0"/>
                <a:cs typeface="Arial" panose="020B0604020202020204" pitchFamily="34" charset="0"/>
              </a:rPr>
              <a:t>Hauptmedium:</a:t>
            </a:r>
            <a:r>
              <a:rPr lang="de-DE" sz="1800" dirty="0" smtClean="0">
                <a:solidFill>
                  <a:schemeClr val="tx1"/>
                </a:solidFill>
                <a:latin typeface="Arial" panose="020B0604020202020204" pitchFamily="34" charset="0"/>
                <a:cs typeface="Arial" panose="020B0604020202020204" pitchFamily="34" charset="0"/>
              </a:rPr>
              <a:t> Online-Plattform</a:t>
            </a:r>
            <a:endParaRPr lang="de-DE" sz="1800" dirty="0">
              <a:solidFill>
                <a:schemeClr val="tx1"/>
              </a:solidFill>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9651" y="2210562"/>
            <a:ext cx="1993523" cy="132645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79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4"/>
          <p:cNvSpPr>
            <a:spLocks noChangeArrowheads="1"/>
          </p:cNvSpPr>
          <p:nvPr/>
        </p:nvSpPr>
        <p:spPr bwMode="auto">
          <a:xfrm>
            <a:off x="0" y="962496"/>
            <a:ext cx="9144000" cy="523220"/>
          </a:xfrm>
          <a:prstGeom prst="rect">
            <a:avLst/>
          </a:prstGeom>
          <a:noFill/>
          <a:ln w="9525">
            <a:noFill/>
            <a:miter lim="800000"/>
            <a:headEnd/>
            <a:tailEnd/>
          </a:ln>
        </p:spPr>
        <p:txBody>
          <a:bodyPr wrap="square">
            <a:spAutoFit/>
          </a:bodyPr>
          <a:lstStyle/>
          <a:p>
            <a:pPr algn="ctr"/>
            <a:r>
              <a:rPr lang="de-DE" sz="2800" dirty="0" smtClean="0">
                <a:latin typeface="Calibri"/>
                <a:cs typeface="Calibri"/>
              </a:rPr>
              <a:t>Publikation der Bildungspläne 2016 – Online-Plattform</a:t>
            </a:r>
            <a:endParaRPr lang="de-DE" sz="2800" dirty="0">
              <a:latin typeface="Calibri"/>
              <a:cs typeface="Calibri"/>
            </a:endParaRPr>
          </a:p>
        </p:txBody>
      </p:sp>
      <p:sp>
        <p:nvSpPr>
          <p:cNvPr id="5" name="Pfeil nach rechts 4"/>
          <p:cNvSpPr>
            <a:spLocks noChangeArrowheads="1"/>
          </p:cNvSpPr>
          <p:nvPr/>
        </p:nvSpPr>
        <p:spPr bwMode="auto">
          <a:xfrm rot="19144679">
            <a:off x="713647" y="4343985"/>
            <a:ext cx="1817643" cy="330296"/>
          </a:xfrm>
          <a:prstGeom prst="rightArrow">
            <a:avLst>
              <a:gd name="adj1" fmla="val 32444"/>
              <a:gd name="adj2" fmla="val 97984"/>
            </a:avLst>
          </a:prstGeom>
          <a:solidFill>
            <a:srgbClr val="84D8B2"/>
          </a:solidFill>
          <a:ln>
            <a:noFill/>
            <a:headEnd/>
            <a:tailEnd/>
          </a:ln>
        </p:spPr>
        <p:style>
          <a:lnRef idx="3">
            <a:schemeClr val="lt1"/>
          </a:lnRef>
          <a:fillRef idx="1">
            <a:schemeClr val="accent6"/>
          </a:fillRef>
          <a:effectRef idx="1">
            <a:schemeClr val="accent6"/>
          </a:effectRef>
          <a:fontRef idx="minor">
            <a:schemeClr val="lt1"/>
          </a:fontRef>
        </p:style>
        <p:txBody>
          <a:bodyPr anchor="ctr"/>
          <a:lstStyle/>
          <a:p>
            <a:pPr algn="ctr"/>
            <a:endParaRPr lang="de-DE">
              <a:solidFill>
                <a:srgbClr val="000000"/>
              </a:solidFill>
            </a:endParaRPr>
          </a:p>
        </p:txBody>
      </p:sp>
      <p:sp>
        <p:nvSpPr>
          <p:cNvPr id="6" name="Pfeil nach rechts 5"/>
          <p:cNvSpPr>
            <a:spLocks noChangeArrowheads="1"/>
          </p:cNvSpPr>
          <p:nvPr/>
        </p:nvSpPr>
        <p:spPr bwMode="auto">
          <a:xfrm rot="1020583">
            <a:off x="618752" y="2896981"/>
            <a:ext cx="1826233" cy="322262"/>
          </a:xfrm>
          <a:prstGeom prst="rightArrow">
            <a:avLst>
              <a:gd name="adj1" fmla="val 32444"/>
              <a:gd name="adj2" fmla="val 97984"/>
            </a:avLst>
          </a:prstGeom>
          <a:solidFill>
            <a:srgbClr val="FAE2A0"/>
          </a:solidFill>
          <a:ln>
            <a:noFill/>
            <a:headEnd/>
            <a:tailEnd/>
          </a:ln>
        </p:spPr>
        <p:style>
          <a:lnRef idx="3">
            <a:schemeClr val="lt1"/>
          </a:lnRef>
          <a:fillRef idx="1">
            <a:schemeClr val="accent6"/>
          </a:fillRef>
          <a:effectRef idx="1">
            <a:schemeClr val="accent6"/>
          </a:effectRef>
          <a:fontRef idx="minor">
            <a:schemeClr val="lt1"/>
          </a:fontRef>
        </p:style>
        <p:txBody>
          <a:bodyPr anchor="ctr"/>
          <a:lstStyle/>
          <a:p>
            <a:pPr algn="ctr"/>
            <a:endParaRPr lang="de-DE"/>
          </a:p>
        </p:txBody>
      </p:sp>
      <p:sp>
        <p:nvSpPr>
          <p:cNvPr id="7" name="Abgerundetes Rechteck 6"/>
          <p:cNvSpPr/>
          <p:nvPr/>
        </p:nvSpPr>
        <p:spPr>
          <a:xfrm>
            <a:off x="323528" y="1933535"/>
            <a:ext cx="1584176" cy="919401"/>
          </a:xfrm>
          <a:prstGeom prst="roundRect">
            <a:avLst/>
          </a:prstGeom>
          <a:solidFill>
            <a:srgbClr val="FAE2A0"/>
          </a:solidFill>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p>
            <a:pPr eaLnBrk="1" hangingPunct="1"/>
            <a:r>
              <a:rPr lang="de-DE" altLang="de-DE" sz="1600" dirty="0" smtClean="0">
                <a:solidFill>
                  <a:srgbClr val="000000"/>
                </a:solidFill>
                <a:latin typeface="Arial" panose="020B0604020202020204" pitchFamily="34" charset="0"/>
                <a:cs typeface="Arial" panose="020B0604020202020204" pitchFamily="34" charset="0"/>
              </a:rPr>
              <a:t>Prozess-bezogene Kompetenzen</a:t>
            </a:r>
            <a:endParaRPr lang="de-DE" altLang="de-DE" sz="1600" dirty="0">
              <a:solidFill>
                <a:srgbClr val="000000"/>
              </a:solidFill>
              <a:latin typeface="Arial" panose="020B0604020202020204" pitchFamily="34" charset="0"/>
              <a:cs typeface="Arial" panose="020B0604020202020204" pitchFamily="34" charset="0"/>
            </a:endParaRPr>
          </a:p>
        </p:txBody>
      </p:sp>
      <p:sp>
        <p:nvSpPr>
          <p:cNvPr id="8" name="Abgerundetes Rechteck 7"/>
          <p:cNvSpPr/>
          <p:nvPr/>
        </p:nvSpPr>
        <p:spPr>
          <a:xfrm>
            <a:off x="395536" y="4957871"/>
            <a:ext cx="1584176" cy="646986"/>
          </a:xfrm>
          <a:prstGeom prst="roundRect">
            <a:avLst/>
          </a:prstGeom>
          <a:solidFill>
            <a:srgbClr val="84D8B2"/>
          </a:solidFill>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p>
            <a:r>
              <a:rPr lang="de-DE" altLang="de-DE" sz="1600" dirty="0" err="1" smtClean="0">
                <a:solidFill>
                  <a:srgbClr val="000000"/>
                </a:solidFill>
                <a:latin typeface="Arial" panose="020B0604020202020204" pitchFamily="34" charset="0"/>
                <a:cs typeface="Arial" panose="020B0604020202020204" pitchFamily="34" charset="0"/>
              </a:rPr>
              <a:t>Leitperspek-tiven</a:t>
            </a:r>
            <a:endParaRPr lang="de-DE" altLang="de-DE" sz="1600" dirty="0">
              <a:solidFill>
                <a:srgbClr val="000000"/>
              </a:solidFill>
              <a:latin typeface="Arial" panose="020B0604020202020204" pitchFamily="34" charset="0"/>
              <a:cs typeface="Arial" panose="020B0604020202020204" pitchFamily="34" charset="0"/>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701155"/>
            <a:ext cx="4156015" cy="4176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Pfeil nach rechts 9"/>
          <p:cNvSpPr>
            <a:spLocks noChangeArrowheads="1"/>
          </p:cNvSpPr>
          <p:nvPr/>
        </p:nvSpPr>
        <p:spPr bwMode="auto">
          <a:xfrm rot="13547715">
            <a:off x="6164486" y="3318223"/>
            <a:ext cx="1187409" cy="323807"/>
          </a:xfrm>
          <a:prstGeom prst="rightArrow">
            <a:avLst>
              <a:gd name="adj1" fmla="val 32444"/>
              <a:gd name="adj2" fmla="val 97990"/>
            </a:avLst>
          </a:prstGeom>
          <a:solidFill>
            <a:schemeClr val="bg1">
              <a:lumMod val="85000"/>
            </a:schemeClr>
          </a:solidFill>
          <a:ln>
            <a:noFill/>
            <a:headEnd/>
            <a:tailEnd/>
          </a:ln>
        </p:spPr>
        <p:style>
          <a:lnRef idx="3">
            <a:schemeClr val="lt1"/>
          </a:lnRef>
          <a:fillRef idx="1">
            <a:schemeClr val="accent6"/>
          </a:fillRef>
          <a:effectRef idx="1">
            <a:schemeClr val="accent6"/>
          </a:effectRef>
          <a:fontRef idx="minor">
            <a:schemeClr val="lt1"/>
          </a:fontRef>
        </p:style>
        <p:txBody>
          <a:bodyPr anchor="ctr"/>
          <a:lstStyle/>
          <a:p>
            <a:pPr algn="ctr"/>
            <a:endParaRPr lang="de-DE"/>
          </a:p>
        </p:txBody>
      </p:sp>
      <p:sp>
        <p:nvSpPr>
          <p:cNvPr id="11" name="Abgerundetes Rechteck 10"/>
          <p:cNvSpPr/>
          <p:nvPr/>
        </p:nvSpPr>
        <p:spPr>
          <a:xfrm>
            <a:off x="6804248" y="3805743"/>
            <a:ext cx="1584176" cy="919401"/>
          </a:xfrm>
          <a:prstGeom prst="roundRect">
            <a:avLst/>
          </a:prstGeom>
          <a:solidFill>
            <a:schemeClr val="bg1">
              <a:lumMod val="85000"/>
            </a:schemeClr>
          </a:solidFill>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p>
            <a:r>
              <a:rPr lang="de-DE" altLang="de-DE" sz="1600" dirty="0" smtClean="0">
                <a:solidFill>
                  <a:srgbClr val="000000"/>
                </a:solidFill>
                <a:latin typeface="Arial" panose="020B0604020202020204" pitchFamily="34" charset="0"/>
                <a:cs typeface="Arial" panose="020B0604020202020204" pitchFamily="34" charset="0"/>
              </a:rPr>
              <a:t>Umsetzungs-hilfen (mittelfristig)</a:t>
            </a:r>
            <a:endParaRPr lang="de-DE" altLang="de-DE" sz="1600" dirty="0">
              <a:solidFill>
                <a:srgbClr val="000000"/>
              </a:solidFill>
              <a:latin typeface="Arial" panose="020B0604020202020204" pitchFamily="34" charset="0"/>
              <a:cs typeface="Arial" panose="020B0604020202020204" pitchFamily="34" charset="0"/>
            </a:endParaRPr>
          </a:p>
        </p:txBody>
      </p:sp>
      <p:sp>
        <p:nvSpPr>
          <p:cNvPr id="12" name="Textfeld 11"/>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15</a:t>
            </a:r>
            <a:endParaRPr lang="de-D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631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reihandform 74"/>
          <p:cNvSpPr/>
          <p:nvPr/>
        </p:nvSpPr>
        <p:spPr>
          <a:xfrm>
            <a:off x="3131840" y="4221088"/>
            <a:ext cx="5262507" cy="1655837"/>
          </a:xfrm>
          <a:custGeom>
            <a:avLst/>
            <a:gdLst>
              <a:gd name="connsiteX0" fmla="*/ 425459 w 2552700"/>
              <a:gd name="connsiteY0" fmla="*/ 0 h 4424171"/>
              <a:gd name="connsiteX1" fmla="*/ 2127241 w 2552700"/>
              <a:gd name="connsiteY1" fmla="*/ 0 h 4424171"/>
              <a:gd name="connsiteX2" fmla="*/ 2552700 w 2552700"/>
              <a:gd name="connsiteY2" fmla="*/ 425459 h 4424171"/>
              <a:gd name="connsiteX3" fmla="*/ 2552700 w 2552700"/>
              <a:gd name="connsiteY3" fmla="*/ 4424171 h 4424171"/>
              <a:gd name="connsiteX4" fmla="*/ 2552700 w 2552700"/>
              <a:gd name="connsiteY4" fmla="*/ 4424171 h 4424171"/>
              <a:gd name="connsiteX5" fmla="*/ 0 w 2552700"/>
              <a:gd name="connsiteY5" fmla="*/ 4424171 h 4424171"/>
              <a:gd name="connsiteX6" fmla="*/ 0 w 2552700"/>
              <a:gd name="connsiteY6" fmla="*/ 4424171 h 4424171"/>
              <a:gd name="connsiteX7" fmla="*/ 0 w 2552700"/>
              <a:gd name="connsiteY7" fmla="*/ 425459 h 4424171"/>
              <a:gd name="connsiteX8" fmla="*/ 425459 w 2552700"/>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4424171">
                <a:moveTo>
                  <a:pt x="2552700" y="737378"/>
                </a:moveTo>
                <a:lnTo>
                  <a:pt x="2552700" y="3686793"/>
                </a:lnTo>
                <a:cubicBezTo>
                  <a:pt x="2552700" y="4094036"/>
                  <a:pt x="2442792" y="4424170"/>
                  <a:pt x="2307214" y="4424170"/>
                </a:cubicBezTo>
                <a:lnTo>
                  <a:pt x="0" y="4424170"/>
                </a:lnTo>
                <a:lnTo>
                  <a:pt x="0" y="4424170"/>
                </a:lnTo>
                <a:lnTo>
                  <a:pt x="0" y="1"/>
                </a:lnTo>
                <a:lnTo>
                  <a:pt x="0" y="1"/>
                </a:lnTo>
                <a:lnTo>
                  <a:pt x="2307214" y="1"/>
                </a:lnTo>
                <a:cubicBezTo>
                  <a:pt x="2442792" y="1"/>
                  <a:pt x="2552700" y="330135"/>
                  <a:pt x="2552700" y="737378"/>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80011" tIns="164619" rIns="180000" bIns="164618" numCol="1" spcCol="1270" anchor="ctr" anchorCtr="0">
            <a:noAutofit/>
          </a:bodyPr>
          <a:lstStyle/>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Fachliche Beratung durch </a:t>
            </a:r>
            <a:r>
              <a:rPr lang="de-DE" sz="1600" dirty="0" smtClean="0">
                <a:latin typeface="Arial" panose="020B0604020202020204" pitchFamily="34" charset="0"/>
                <a:cs typeface="Arial" panose="020B0604020202020204" pitchFamily="34" charset="0"/>
              </a:rPr>
              <a:t>Fachberater Unterrichtsentwicklung</a:t>
            </a: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smtClean="0">
                <a:latin typeface="Arial" panose="020B0604020202020204" pitchFamily="34" charset="0"/>
                <a:cs typeface="Arial" panose="020B0604020202020204" pitchFamily="34" charset="0"/>
              </a:rPr>
              <a:t>Lehrkräftefortbildung</a:t>
            </a: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Umsetzungshilfen </a:t>
            </a:r>
            <a:r>
              <a:rPr lang="de-DE" sz="1600" dirty="0" smtClean="0">
                <a:latin typeface="Arial" panose="020B0604020202020204" pitchFamily="34" charset="0"/>
                <a:cs typeface="Arial" panose="020B0604020202020204" pitchFamily="34" charset="0"/>
              </a:rPr>
              <a:t>(Beispielcurricula</a:t>
            </a:r>
            <a:r>
              <a:rPr lang="de-DE" sz="1600" dirty="0">
                <a:latin typeface="Arial" panose="020B0604020202020204" pitchFamily="34" charset="0"/>
                <a:cs typeface="Arial" panose="020B0604020202020204" pitchFamily="34" charset="0"/>
              </a:rPr>
              <a:t>, </a:t>
            </a:r>
            <a:r>
              <a:rPr lang="de-DE" sz="1600" dirty="0" smtClean="0">
                <a:latin typeface="Arial" panose="020B0604020202020204" pitchFamily="34" charset="0"/>
                <a:cs typeface="Arial" panose="020B0604020202020204" pitchFamily="34" charset="0"/>
              </a:rPr>
              <a:t>Kompetenz-raster</a:t>
            </a:r>
            <a:r>
              <a:rPr lang="de-DE" sz="1600" dirty="0">
                <a:latin typeface="Arial" panose="020B0604020202020204" pitchFamily="34" charset="0"/>
                <a:cs typeface="Arial" panose="020B0604020202020204" pitchFamily="34" charset="0"/>
              </a:rPr>
              <a:t>, Lernwegelisten, Lernmaterialien</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smtClean="0">
                <a:latin typeface="Arial" panose="020B0604020202020204" pitchFamily="34" charset="0"/>
                <a:cs typeface="Arial" panose="020B0604020202020204" pitchFamily="34" charset="0"/>
              </a:rPr>
              <a:t>Online-Plattform</a:t>
            </a:r>
            <a:endParaRPr lang="de-DE" sz="1600" dirty="0">
              <a:latin typeface="Arial" panose="020B0604020202020204" pitchFamily="34" charset="0"/>
              <a:cs typeface="Arial" panose="020B0604020202020204" pitchFamily="34" charset="0"/>
            </a:endParaRPr>
          </a:p>
        </p:txBody>
      </p:sp>
      <p:sp>
        <p:nvSpPr>
          <p:cNvPr id="4" name="Textfeld 3"/>
          <p:cNvSpPr txBox="1">
            <a:spLocks noChangeArrowheads="1"/>
          </p:cNvSpPr>
          <p:nvPr/>
        </p:nvSpPr>
        <p:spPr bwMode="auto">
          <a:xfrm>
            <a:off x="223838" y="961564"/>
            <a:ext cx="8696325" cy="523220"/>
          </a:xfrm>
          <a:prstGeom prst="rect">
            <a:avLst/>
          </a:prstGeom>
          <a:noFill/>
          <a:ln w="9525">
            <a:noFill/>
            <a:miter lim="800000"/>
            <a:headEnd/>
            <a:tailEnd/>
          </a:ln>
        </p:spPr>
        <p:txBody>
          <a:bodyPr>
            <a:spAutoFit/>
          </a:bodyPr>
          <a:lstStyle/>
          <a:p>
            <a:pPr marL="533400" indent="-533400" algn="ctr">
              <a:spcAft>
                <a:spcPct val="70000"/>
              </a:spcAft>
              <a:buSzPct val="150000"/>
            </a:pPr>
            <a:r>
              <a:rPr lang="de-DE" sz="2800" dirty="0" smtClean="0">
                <a:latin typeface="Calibri"/>
                <a:cs typeface="Calibri"/>
              </a:rPr>
              <a:t>Implementierung – Unterstützung für die Schulen </a:t>
            </a:r>
            <a:endParaRPr lang="de-DE" sz="2800" dirty="0">
              <a:latin typeface="Calibri"/>
              <a:cs typeface="Calibri"/>
            </a:endParaRPr>
          </a:p>
        </p:txBody>
      </p:sp>
      <p:sp>
        <p:nvSpPr>
          <p:cNvPr id="67" name="Freihandform 66"/>
          <p:cNvSpPr/>
          <p:nvPr/>
        </p:nvSpPr>
        <p:spPr>
          <a:xfrm>
            <a:off x="3131841" y="1716711"/>
            <a:ext cx="5252810" cy="1246999"/>
          </a:xfrm>
          <a:custGeom>
            <a:avLst/>
            <a:gdLst>
              <a:gd name="connsiteX0" fmla="*/ 425459 w 2552700"/>
              <a:gd name="connsiteY0" fmla="*/ 0 h 4424171"/>
              <a:gd name="connsiteX1" fmla="*/ 2127241 w 2552700"/>
              <a:gd name="connsiteY1" fmla="*/ 0 h 4424171"/>
              <a:gd name="connsiteX2" fmla="*/ 2552700 w 2552700"/>
              <a:gd name="connsiteY2" fmla="*/ 425459 h 4424171"/>
              <a:gd name="connsiteX3" fmla="*/ 2552700 w 2552700"/>
              <a:gd name="connsiteY3" fmla="*/ 4424171 h 4424171"/>
              <a:gd name="connsiteX4" fmla="*/ 2552700 w 2552700"/>
              <a:gd name="connsiteY4" fmla="*/ 4424171 h 4424171"/>
              <a:gd name="connsiteX5" fmla="*/ 0 w 2552700"/>
              <a:gd name="connsiteY5" fmla="*/ 4424171 h 4424171"/>
              <a:gd name="connsiteX6" fmla="*/ 0 w 2552700"/>
              <a:gd name="connsiteY6" fmla="*/ 4424171 h 4424171"/>
              <a:gd name="connsiteX7" fmla="*/ 0 w 2552700"/>
              <a:gd name="connsiteY7" fmla="*/ 425459 h 4424171"/>
              <a:gd name="connsiteX8" fmla="*/ 425459 w 2552700"/>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4424171">
                <a:moveTo>
                  <a:pt x="2552700" y="737378"/>
                </a:moveTo>
                <a:lnTo>
                  <a:pt x="2552700" y="3686793"/>
                </a:lnTo>
                <a:cubicBezTo>
                  <a:pt x="2552700" y="4094036"/>
                  <a:pt x="2442792" y="4424170"/>
                  <a:pt x="2307214" y="4424170"/>
                </a:cubicBezTo>
                <a:lnTo>
                  <a:pt x="0" y="4424170"/>
                </a:lnTo>
                <a:lnTo>
                  <a:pt x="0" y="4424170"/>
                </a:lnTo>
                <a:lnTo>
                  <a:pt x="0" y="1"/>
                </a:lnTo>
                <a:lnTo>
                  <a:pt x="0" y="1"/>
                </a:lnTo>
                <a:lnTo>
                  <a:pt x="2307214" y="1"/>
                </a:lnTo>
                <a:cubicBezTo>
                  <a:pt x="2442792" y="1"/>
                  <a:pt x="2552700" y="330135"/>
                  <a:pt x="2552700" y="737378"/>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80011" tIns="164619" rIns="204623" bIns="164618" numCol="1" spcCol="1270" anchor="ctr" anchorCtr="0">
            <a:noAutofit/>
          </a:bodyPr>
          <a:lstStyle/>
          <a:p>
            <a:pPr marL="285750" indent="-285750">
              <a:buFont typeface="Arial" panose="020B0604020202020204" pitchFamily="34" charset="0"/>
              <a:buChar char="•"/>
            </a:pPr>
            <a:r>
              <a:rPr lang="de-DE" sz="1600" dirty="0" smtClean="0">
                <a:latin typeface="Arial" panose="020B0604020202020204" pitchFamily="34" charset="0"/>
                <a:cs typeface="Arial" panose="020B0604020202020204" pitchFamily="34" charset="0"/>
              </a:rPr>
              <a:t>Veranstaltungen durch Fachberater Schulentwicklung</a:t>
            </a: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Informationsveranstaltungen für </a:t>
            </a:r>
            <a:r>
              <a:rPr lang="de-DE" sz="1600" dirty="0" smtClean="0">
                <a:latin typeface="Arial" panose="020B0604020202020204" pitchFamily="34" charset="0"/>
                <a:cs typeface="Arial" panose="020B0604020202020204" pitchFamily="34" charset="0"/>
              </a:rPr>
              <a:t>Schulleitungen</a:t>
            </a:r>
          </a:p>
          <a:p>
            <a:pPr marL="285750" indent="-285750">
              <a:buFont typeface="Arial" panose="020B0604020202020204" pitchFamily="34" charset="0"/>
              <a:buChar char="•"/>
            </a:pPr>
            <a:r>
              <a:rPr lang="de-DE" sz="1600" dirty="0" smtClean="0">
                <a:latin typeface="Arial" panose="020B0604020202020204" pitchFamily="34" charset="0"/>
                <a:cs typeface="Arial" panose="020B0604020202020204" pitchFamily="34" charset="0"/>
              </a:rPr>
              <a:t>Begleitung durch die Schulaufsicht </a:t>
            </a:r>
          </a:p>
          <a:p>
            <a:pPr marL="285750" indent="-285750">
              <a:buFont typeface="Arial" panose="020B0604020202020204" pitchFamily="34" charset="0"/>
              <a:buChar char="•"/>
            </a:pPr>
            <a:r>
              <a:rPr lang="de-DE" sz="1600" dirty="0" smtClean="0">
                <a:latin typeface="Arial" panose="020B0604020202020204" pitchFamily="34" charset="0"/>
                <a:cs typeface="Arial" panose="020B0604020202020204" pitchFamily="34" charset="0"/>
              </a:rPr>
              <a:t>Checklisten für Schulen (schulartspezifisch)</a:t>
            </a:r>
            <a:endParaRPr lang="de-DE" sz="1600" dirty="0">
              <a:latin typeface="Arial" panose="020B0604020202020204" pitchFamily="34" charset="0"/>
              <a:cs typeface="Arial" panose="020B0604020202020204" pitchFamily="34" charset="0"/>
            </a:endParaRPr>
          </a:p>
        </p:txBody>
      </p:sp>
      <p:sp>
        <p:nvSpPr>
          <p:cNvPr id="68" name="Abgerundetes Rechteck 67"/>
          <p:cNvSpPr/>
          <p:nvPr/>
        </p:nvSpPr>
        <p:spPr>
          <a:xfrm>
            <a:off x="251867" y="1653672"/>
            <a:ext cx="2159893" cy="1331685"/>
          </a:xfrm>
          <a:prstGeom prst="roundRect">
            <a:avLst/>
          </a:prstGeom>
          <a:ln/>
        </p:spPr>
        <p:style>
          <a:lnRef idx="3">
            <a:schemeClr val="lt1"/>
          </a:lnRef>
          <a:fillRef idx="1">
            <a:schemeClr val="accent2"/>
          </a:fillRef>
          <a:effectRef idx="1">
            <a:schemeClr val="accent2"/>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Aft>
                <a:spcPct val="35000"/>
              </a:spcAft>
            </a:pPr>
            <a:endParaRPr lang="de-DE" sz="1800" dirty="0">
              <a:latin typeface="Arial" panose="020B0604020202020204" pitchFamily="34" charset="0"/>
              <a:cs typeface="Arial" panose="020B0604020202020204" pitchFamily="34" charset="0"/>
            </a:endParaRPr>
          </a:p>
          <a:p>
            <a:pPr algn="ctr" defTabSz="1200150">
              <a:lnSpc>
                <a:spcPct val="90000"/>
              </a:lnSpc>
              <a:spcAft>
                <a:spcPct val="35000"/>
              </a:spcAft>
            </a:pPr>
            <a:endParaRPr lang="de-DE" sz="1800" dirty="0" smtClean="0">
              <a:latin typeface="Arial" panose="020B0604020202020204" pitchFamily="34" charset="0"/>
              <a:cs typeface="Arial" panose="020B0604020202020204" pitchFamily="34" charset="0"/>
            </a:endParaRPr>
          </a:p>
          <a:p>
            <a:pPr algn="ctr" defTabSz="1200150">
              <a:lnSpc>
                <a:spcPct val="90000"/>
              </a:lnSpc>
              <a:spcAft>
                <a:spcPct val="35000"/>
              </a:spcAft>
            </a:pPr>
            <a:r>
              <a:rPr lang="de-DE" sz="1800" dirty="0" smtClean="0">
                <a:latin typeface="Arial" panose="020B0604020202020204" pitchFamily="34" charset="0"/>
                <a:cs typeface="Arial" panose="020B0604020202020204" pitchFamily="34" charset="0"/>
              </a:rPr>
              <a:t>Planung/</a:t>
            </a:r>
          </a:p>
          <a:p>
            <a:pPr algn="ctr" defTabSz="1200150">
              <a:lnSpc>
                <a:spcPct val="90000"/>
              </a:lnSpc>
              <a:spcAft>
                <a:spcPct val="35000"/>
              </a:spcAft>
            </a:pPr>
            <a:r>
              <a:rPr lang="de-DE" sz="1800" dirty="0" smtClean="0">
                <a:latin typeface="Arial" panose="020B0604020202020204" pitchFamily="34" charset="0"/>
                <a:cs typeface="Arial" panose="020B0604020202020204" pitchFamily="34" charset="0"/>
              </a:rPr>
              <a:t>Steuerung</a:t>
            </a:r>
          </a:p>
          <a:p>
            <a:pPr algn="ctr" defTabSz="1200150">
              <a:lnSpc>
                <a:spcPct val="90000"/>
              </a:lnSpc>
              <a:spcAft>
                <a:spcPct val="35000"/>
              </a:spcAft>
            </a:pPr>
            <a:endParaRPr lang="de-DE" sz="1800" dirty="0">
              <a:latin typeface="Arial" panose="020B0604020202020204" pitchFamily="34" charset="0"/>
              <a:cs typeface="Arial" panose="020B0604020202020204" pitchFamily="34" charset="0"/>
            </a:endParaRPr>
          </a:p>
          <a:p>
            <a:pPr algn="ctr" defTabSz="1200150">
              <a:lnSpc>
                <a:spcPct val="90000"/>
              </a:lnSpc>
              <a:spcAft>
                <a:spcPct val="35000"/>
              </a:spcAft>
            </a:pPr>
            <a:endParaRPr lang="de-DE" sz="1800" dirty="0">
              <a:latin typeface="Arial" panose="020B0604020202020204" pitchFamily="34" charset="0"/>
              <a:cs typeface="Arial" panose="020B0604020202020204" pitchFamily="34" charset="0"/>
            </a:endParaRPr>
          </a:p>
        </p:txBody>
      </p:sp>
      <p:sp>
        <p:nvSpPr>
          <p:cNvPr id="69" name="Abgerundetes Rechteck 68"/>
          <p:cNvSpPr/>
          <p:nvPr/>
        </p:nvSpPr>
        <p:spPr>
          <a:xfrm>
            <a:off x="251867" y="3068960"/>
            <a:ext cx="2231901" cy="1026027"/>
          </a:xfrm>
          <a:prstGeom prst="roundRect">
            <a:avLst/>
          </a:prstGeom>
        </p:spPr>
        <p:style>
          <a:lnRef idx="3">
            <a:schemeClr val="lt1"/>
          </a:lnRef>
          <a:fillRef idx="1">
            <a:schemeClr val="accent6"/>
          </a:fillRef>
          <a:effectRef idx="1">
            <a:schemeClr val="accent6"/>
          </a:effectRef>
          <a:fontRef idx="minor">
            <a:schemeClr val="lt1"/>
          </a:fontRef>
        </p:style>
        <p:txBody>
          <a:bodyPr wrap="square" rtlCol="0" anchor="ctr" anchorCtr="1">
            <a:noAutofit/>
          </a:bodyPr>
          <a:lstStyle/>
          <a:p>
            <a:pPr algn="ctr"/>
            <a:endParaRPr lang="de-DE" sz="1800" dirty="0">
              <a:solidFill>
                <a:schemeClr val="lt1"/>
              </a:solidFill>
              <a:latin typeface="Arial" panose="020B0604020202020204" pitchFamily="34" charset="0"/>
              <a:cs typeface="Arial" panose="020B0604020202020204" pitchFamily="34" charset="0"/>
            </a:endParaRPr>
          </a:p>
          <a:p>
            <a:pPr algn="ctr"/>
            <a:r>
              <a:rPr lang="de-DE" sz="1800" dirty="0" smtClean="0">
                <a:solidFill>
                  <a:schemeClr val="lt1"/>
                </a:solidFill>
                <a:latin typeface="Arial" panose="020B0604020202020204" pitchFamily="34" charset="0"/>
                <a:cs typeface="Arial" panose="020B0604020202020204" pitchFamily="34" charset="0"/>
              </a:rPr>
              <a:t>Strukturelle Umsetzung</a:t>
            </a:r>
            <a:endParaRPr lang="de-DE" sz="1800" dirty="0">
              <a:solidFill>
                <a:schemeClr val="lt1"/>
              </a:solidFill>
              <a:latin typeface="Arial" panose="020B0604020202020204" pitchFamily="34" charset="0"/>
              <a:cs typeface="Arial" panose="020B0604020202020204" pitchFamily="34" charset="0"/>
            </a:endParaRPr>
          </a:p>
          <a:p>
            <a:pPr algn="ctr"/>
            <a:endParaRPr lang="de-DE" sz="1800" dirty="0">
              <a:solidFill>
                <a:schemeClr val="lt1"/>
              </a:solidFill>
              <a:latin typeface="Arial" panose="020B0604020202020204" pitchFamily="34" charset="0"/>
              <a:cs typeface="Arial" panose="020B0604020202020204" pitchFamily="34" charset="0"/>
            </a:endParaRPr>
          </a:p>
        </p:txBody>
      </p:sp>
      <p:sp>
        <p:nvSpPr>
          <p:cNvPr id="71" name="Freihandform 70"/>
          <p:cNvSpPr/>
          <p:nvPr/>
        </p:nvSpPr>
        <p:spPr>
          <a:xfrm>
            <a:off x="3131840" y="3087570"/>
            <a:ext cx="5252810" cy="1021085"/>
          </a:xfrm>
          <a:custGeom>
            <a:avLst/>
            <a:gdLst>
              <a:gd name="connsiteX0" fmla="*/ 425459 w 2552700"/>
              <a:gd name="connsiteY0" fmla="*/ 0 h 4424171"/>
              <a:gd name="connsiteX1" fmla="*/ 2127241 w 2552700"/>
              <a:gd name="connsiteY1" fmla="*/ 0 h 4424171"/>
              <a:gd name="connsiteX2" fmla="*/ 2552700 w 2552700"/>
              <a:gd name="connsiteY2" fmla="*/ 425459 h 4424171"/>
              <a:gd name="connsiteX3" fmla="*/ 2552700 w 2552700"/>
              <a:gd name="connsiteY3" fmla="*/ 4424171 h 4424171"/>
              <a:gd name="connsiteX4" fmla="*/ 2552700 w 2552700"/>
              <a:gd name="connsiteY4" fmla="*/ 4424171 h 4424171"/>
              <a:gd name="connsiteX5" fmla="*/ 0 w 2552700"/>
              <a:gd name="connsiteY5" fmla="*/ 4424171 h 4424171"/>
              <a:gd name="connsiteX6" fmla="*/ 0 w 2552700"/>
              <a:gd name="connsiteY6" fmla="*/ 4424171 h 4424171"/>
              <a:gd name="connsiteX7" fmla="*/ 0 w 2552700"/>
              <a:gd name="connsiteY7" fmla="*/ 425459 h 4424171"/>
              <a:gd name="connsiteX8" fmla="*/ 425459 w 2552700"/>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4424171">
                <a:moveTo>
                  <a:pt x="2552700" y="737378"/>
                </a:moveTo>
                <a:lnTo>
                  <a:pt x="2552700" y="3686793"/>
                </a:lnTo>
                <a:cubicBezTo>
                  <a:pt x="2552700" y="4094036"/>
                  <a:pt x="2442792" y="4424170"/>
                  <a:pt x="2307214" y="4424170"/>
                </a:cubicBezTo>
                <a:lnTo>
                  <a:pt x="0" y="4424170"/>
                </a:lnTo>
                <a:lnTo>
                  <a:pt x="0" y="4424170"/>
                </a:lnTo>
                <a:lnTo>
                  <a:pt x="0" y="1"/>
                </a:lnTo>
                <a:lnTo>
                  <a:pt x="0" y="1"/>
                </a:lnTo>
                <a:lnTo>
                  <a:pt x="2307214" y="1"/>
                </a:lnTo>
                <a:cubicBezTo>
                  <a:pt x="2442792" y="1"/>
                  <a:pt x="2552700" y="330135"/>
                  <a:pt x="2552700" y="737378"/>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80011" tIns="164619" rIns="204623" bIns="164618" numCol="1" spcCol="1270" anchor="ctr" anchorCtr="0">
            <a:noAutofit/>
          </a:bodyPr>
          <a:lstStyle/>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Begleitung und Beratung durch </a:t>
            </a:r>
            <a:r>
              <a:rPr lang="de-DE" sz="1600" dirty="0" smtClean="0">
                <a:latin typeface="Arial" panose="020B0604020202020204" pitchFamily="34" charset="0"/>
                <a:cs typeface="Arial" panose="020B0604020202020204" pitchFamily="34" charset="0"/>
              </a:rPr>
              <a:t>Fachberater Schulentwicklung</a:t>
            </a: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Schulinterne Informationsveranstaltungen</a:t>
            </a:r>
          </a:p>
        </p:txBody>
      </p:sp>
      <p:sp>
        <p:nvSpPr>
          <p:cNvPr id="2" name="Pfeil nach rechts 1"/>
          <p:cNvSpPr/>
          <p:nvPr/>
        </p:nvSpPr>
        <p:spPr>
          <a:xfrm>
            <a:off x="2555776" y="2132856"/>
            <a:ext cx="504056" cy="288032"/>
          </a:xfrm>
          <a:prstGeom prst="rightArrow">
            <a:avLst/>
          </a:prstGeom>
          <a:ln/>
        </p:spPr>
        <p:style>
          <a:lnRef idx="3">
            <a:schemeClr val="lt1"/>
          </a:lnRef>
          <a:fillRef idx="1">
            <a:schemeClr val="accent2"/>
          </a:fillRef>
          <a:effectRef idx="1">
            <a:schemeClr val="accent2"/>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Aft>
                <a:spcPct val="35000"/>
              </a:spcAft>
            </a:pPr>
            <a:endParaRPr lang="de-DE" sz="1800">
              <a:latin typeface="Arial" panose="020B0604020202020204" pitchFamily="34" charset="0"/>
              <a:cs typeface="Arial" panose="020B0604020202020204" pitchFamily="34" charset="0"/>
            </a:endParaRPr>
          </a:p>
        </p:txBody>
      </p:sp>
      <p:sp>
        <p:nvSpPr>
          <p:cNvPr id="79" name="Pfeil nach rechts 78"/>
          <p:cNvSpPr/>
          <p:nvPr/>
        </p:nvSpPr>
        <p:spPr>
          <a:xfrm rot="2654575">
            <a:off x="2520686" y="2771908"/>
            <a:ext cx="504056" cy="288032"/>
          </a:xfrm>
          <a:prstGeom prst="rightArrow">
            <a:avLst/>
          </a:prstGeom>
          <a:ln/>
        </p:spPr>
        <p:style>
          <a:lnRef idx="3">
            <a:schemeClr val="lt1"/>
          </a:lnRef>
          <a:fillRef idx="1">
            <a:schemeClr val="accent2"/>
          </a:fillRef>
          <a:effectRef idx="1">
            <a:schemeClr val="accent2"/>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Aft>
                <a:spcPct val="35000"/>
              </a:spcAft>
            </a:pPr>
            <a:endParaRPr lang="de-DE" sz="1800">
              <a:latin typeface="Arial" panose="020B0604020202020204" pitchFamily="34" charset="0"/>
              <a:cs typeface="Arial" panose="020B0604020202020204" pitchFamily="34" charset="0"/>
            </a:endParaRPr>
          </a:p>
        </p:txBody>
      </p:sp>
      <p:sp>
        <p:nvSpPr>
          <p:cNvPr id="80" name="Pfeil nach rechts 79"/>
          <p:cNvSpPr/>
          <p:nvPr/>
        </p:nvSpPr>
        <p:spPr>
          <a:xfrm>
            <a:off x="2555776" y="3501009"/>
            <a:ext cx="504056" cy="288032"/>
          </a:xfrm>
          <a:prstGeom prst="rightArrow">
            <a:avLst/>
          </a:prstGeom>
          <a:ln/>
        </p:spPr>
        <p:style>
          <a:lnRef idx="3">
            <a:schemeClr val="lt1"/>
          </a:lnRef>
          <a:fillRef idx="1">
            <a:schemeClr val="accent6"/>
          </a:fillRef>
          <a:effectRef idx="1">
            <a:schemeClr val="accent6"/>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Aft>
                <a:spcPct val="35000"/>
              </a:spcAft>
            </a:pPr>
            <a:endParaRPr lang="de-DE" sz="1800" dirty="0">
              <a:latin typeface="Arial" panose="020B0604020202020204" pitchFamily="34" charset="0"/>
              <a:cs typeface="Arial" panose="020B0604020202020204" pitchFamily="34" charset="0"/>
            </a:endParaRPr>
          </a:p>
        </p:txBody>
      </p:sp>
      <p:sp>
        <p:nvSpPr>
          <p:cNvPr id="82" name="Pfeil nach rechts 81"/>
          <p:cNvSpPr/>
          <p:nvPr/>
        </p:nvSpPr>
        <p:spPr>
          <a:xfrm>
            <a:off x="2555776" y="4437112"/>
            <a:ext cx="504056" cy="288032"/>
          </a:xfrm>
          <a:prstGeom prst="rightArrow">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wrap="square" rtlCol="0" anchor="ctr" anchorCtr="1">
            <a:noAutofit/>
          </a:bodyPr>
          <a:lstStyle/>
          <a:p>
            <a:pPr algn="ctr"/>
            <a:endParaRPr lang="de-DE" sz="1800">
              <a:latin typeface="Arial" panose="020B0604020202020204" pitchFamily="34" charset="0"/>
              <a:cs typeface="Arial" panose="020B0604020202020204" pitchFamily="34" charset="0"/>
            </a:endParaRPr>
          </a:p>
        </p:txBody>
      </p:sp>
      <p:sp>
        <p:nvSpPr>
          <p:cNvPr id="85" name="Freeform 19"/>
          <p:cNvSpPr>
            <a:spLocks/>
          </p:cNvSpPr>
          <p:nvPr/>
        </p:nvSpPr>
        <p:spPr bwMode="auto">
          <a:xfrm>
            <a:off x="8820472" y="1871113"/>
            <a:ext cx="86359" cy="117727"/>
          </a:xfrm>
          <a:custGeom>
            <a:avLst/>
            <a:gdLst>
              <a:gd name="T0" fmla="*/ 196 w 196"/>
              <a:gd name="T1" fmla="*/ 76 h 99"/>
              <a:gd name="T2" fmla="*/ 196 w 196"/>
              <a:gd name="T3" fmla="*/ 0 h 99"/>
              <a:gd name="T4" fmla="*/ 13 w 196"/>
              <a:gd name="T5" fmla="*/ 13 h 99"/>
              <a:gd name="T6" fmla="*/ 10 w 196"/>
              <a:gd name="T7" fmla="*/ 35 h 99"/>
              <a:gd name="T8" fmla="*/ 8 w 196"/>
              <a:gd name="T9" fmla="*/ 55 h 99"/>
              <a:gd name="T10" fmla="*/ 5 w 196"/>
              <a:gd name="T11" fmla="*/ 77 h 99"/>
              <a:gd name="T12" fmla="*/ 0 w 196"/>
              <a:gd name="T13" fmla="*/ 99 h 99"/>
              <a:gd name="T14" fmla="*/ 196 w 196"/>
              <a:gd name="T15" fmla="*/ 76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99">
                <a:moveTo>
                  <a:pt x="196" y="76"/>
                </a:moveTo>
                <a:lnTo>
                  <a:pt x="196" y="0"/>
                </a:lnTo>
                <a:lnTo>
                  <a:pt x="13" y="13"/>
                </a:lnTo>
                <a:lnTo>
                  <a:pt x="10" y="35"/>
                </a:lnTo>
                <a:lnTo>
                  <a:pt x="8" y="55"/>
                </a:lnTo>
                <a:lnTo>
                  <a:pt x="5" y="77"/>
                </a:lnTo>
                <a:lnTo>
                  <a:pt x="0" y="99"/>
                </a:lnTo>
                <a:lnTo>
                  <a:pt x="196" y="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17" name="Gruppieren 16"/>
          <p:cNvGrpSpPr/>
          <p:nvPr/>
        </p:nvGrpSpPr>
        <p:grpSpPr>
          <a:xfrm>
            <a:off x="7651144" y="1556792"/>
            <a:ext cx="1216487" cy="649551"/>
            <a:chOff x="2484424" y="4292590"/>
            <a:chExt cx="1816092" cy="1035051"/>
          </a:xfrm>
        </p:grpSpPr>
        <p:sp>
          <p:nvSpPr>
            <p:cNvPr id="18" name="AutoShape 15"/>
            <p:cNvSpPr>
              <a:spLocks noChangeAspect="1" noChangeArrowheads="1" noTextEdit="1"/>
            </p:cNvSpPr>
            <p:nvPr/>
          </p:nvSpPr>
          <p:spPr bwMode="auto">
            <a:xfrm>
              <a:off x="2484424" y="4292590"/>
              <a:ext cx="1816090" cy="103504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 name="Freeform 17"/>
            <p:cNvSpPr>
              <a:spLocks/>
            </p:cNvSpPr>
            <p:nvPr/>
          </p:nvSpPr>
          <p:spPr bwMode="auto">
            <a:xfrm>
              <a:off x="4025879" y="4649777"/>
              <a:ext cx="152400" cy="57150"/>
            </a:xfrm>
            <a:custGeom>
              <a:avLst/>
              <a:gdLst>
                <a:gd name="T0" fmla="*/ 193 w 193"/>
                <a:gd name="T1" fmla="*/ 63 h 72"/>
                <a:gd name="T2" fmla="*/ 193 w 193"/>
                <a:gd name="T3" fmla="*/ 0 h 72"/>
                <a:gd name="T4" fmla="*/ 0 w 193"/>
                <a:gd name="T5" fmla="*/ 4 h 72"/>
                <a:gd name="T6" fmla="*/ 4 w 193"/>
                <a:gd name="T7" fmla="*/ 21 h 72"/>
                <a:gd name="T8" fmla="*/ 6 w 193"/>
                <a:gd name="T9" fmla="*/ 37 h 72"/>
                <a:gd name="T10" fmla="*/ 7 w 193"/>
                <a:gd name="T11" fmla="*/ 55 h 72"/>
                <a:gd name="T12" fmla="*/ 10 w 193"/>
                <a:gd name="T13" fmla="*/ 72 h 72"/>
                <a:gd name="T14" fmla="*/ 193 w 193"/>
                <a:gd name="T15" fmla="*/ 63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72">
                  <a:moveTo>
                    <a:pt x="193" y="63"/>
                  </a:moveTo>
                  <a:lnTo>
                    <a:pt x="193" y="0"/>
                  </a:lnTo>
                  <a:lnTo>
                    <a:pt x="0" y="4"/>
                  </a:lnTo>
                  <a:lnTo>
                    <a:pt x="4" y="21"/>
                  </a:lnTo>
                  <a:lnTo>
                    <a:pt x="6" y="37"/>
                  </a:lnTo>
                  <a:lnTo>
                    <a:pt x="7" y="55"/>
                  </a:lnTo>
                  <a:lnTo>
                    <a:pt x="10" y="72"/>
                  </a:lnTo>
                  <a:lnTo>
                    <a:pt x="193" y="6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 name="Freeform 18"/>
            <p:cNvSpPr>
              <a:spLocks/>
            </p:cNvSpPr>
            <p:nvPr/>
          </p:nvSpPr>
          <p:spPr bwMode="auto">
            <a:xfrm>
              <a:off x="2627769" y="4293088"/>
              <a:ext cx="1619243" cy="792161"/>
            </a:xfrm>
            <a:custGeom>
              <a:avLst/>
              <a:gdLst>
                <a:gd name="T0" fmla="*/ 1731 w 2038"/>
                <a:gd name="T1" fmla="*/ 301 h 999"/>
                <a:gd name="T2" fmla="*/ 1181 w 2038"/>
                <a:gd name="T3" fmla="*/ 290 h 999"/>
                <a:gd name="T4" fmla="*/ 1181 w 2038"/>
                <a:gd name="T5" fmla="*/ 48 h 999"/>
                <a:gd name="T6" fmla="*/ 371 w 2038"/>
                <a:gd name="T7" fmla="*/ 0 h 999"/>
                <a:gd name="T8" fmla="*/ 0 w 2038"/>
                <a:gd name="T9" fmla="*/ 312 h 999"/>
                <a:gd name="T10" fmla="*/ 0 w 2038"/>
                <a:gd name="T11" fmla="*/ 780 h 999"/>
                <a:gd name="T12" fmla="*/ 383 w 2038"/>
                <a:gd name="T13" fmla="*/ 999 h 999"/>
                <a:gd name="T14" fmla="*/ 1756 w 2038"/>
                <a:gd name="T15" fmla="*/ 788 h 999"/>
                <a:gd name="T16" fmla="*/ 2012 w 2038"/>
                <a:gd name="T17" fmla="*/ 749 h 999"/>
                <a:gd name="T18" fmla="*/ 2012 w 2038"/>
                <a:gd name="T19" fmla="*/ 352 h 999"/>
                <a:gd name="T20" fmla="*/ 2038 w 2038"/>
                <a:gd name="T21" fmla="*/ 352 h 999"/>
                <a:gd name="T22" fmla="*/ 2038 w 2038"/>
                <a:gd name="T23" fmla="*/ 308 h 999"/>
                <a:gd name="T24" fmla="*/ 1731 w 2038"/>
                <a:gd name="T25" fmla="*/ 301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8" h="999">
                  <a:moveTo>
                    <a:pt x="1731" y="301"/>
                  </a:moveTo>
                  <a:lnTo>
                    <a:pt x="1181" y="290"/>
                  </a:lnTo>
                  <a:lnTo>
                    <a:pt x="1181" y="48"/>
                  </a:lnTo>
                  <a:lnTo>
                    <a:pt x="371" y="0"/>
                  </a:lnTo>
                  <a:lnTo>
                    <a:pt x="0" y="312"/>
                  </a:lnTo>
                  <a:lnTo>
                    <a:pt x="0" y="780"/>
                  </a:lnTo>
                  <a:lnTo>
                    <a:pt x="383" y="999"/>
                  </a:lnTo>
                  <a:lnTo>
                    <a:pt x="1756" y="788"/>
                  </a:lnTo>
                  <a:lnTo>
                    <a:pt x="2012" y="749"/>
                  </a:lnTo>
                  <a:lnTo>
                    <a:pt x="2012" y="352"/>
                  </a:lnTo>
                  <a:lnTo>
                    <a:pt x="2038" y="352"/>
                  </a:lnTo>
                  <a:lnTo>
                    <a:pt x="2038" y="308"/>
                  </a:lnTo>
                  <a:lnTo>
                    <a:pt x="1731" y="301"/>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 name="Freeform 19"/>
            <p:cNvSpPr>
              <a:spLocks/>
            </p:cNvSpPr>
            <p:nvPr/>
          </p:nvSpPr>
          <p:spPr bwMode="auto">
            <a:xfrm>
              <a:off x="4015221" y="4791065"/>
              <a:ext cx="155574" cy="79376"/>
            </a:xfrm>
            <a:custGeom>
              <a:avLst/>
              <a:gdLst>
                <a:gd name="T0" fmla="*/ 196 w 196"/>
                <a:gd name="T1" fmla="*/ 76 h 99"/>
                <a:gd name="T2" fmla="*/ 196 w 196"/>
                <a:gd name="T3" fmla="*/ 0 h 99"/>
                <a:gd name="T4" fmla="*/ 13 w 196"/>
                <a:gd name="T5" fmla="*/ 13 h 99"/>
                <a:gd name="T6" fmla="*/ 10 w 196"/>
                <a:gd name="T7" fmla="*/ 35 h 99"/>
                <a:gd name="T8" fmla="*/ 8 w 196"/>
                <a:gd name="T9" fmla="*/ 55 h 99"/>
                <a:gd name="T10" fmla="*/ 5 w 196"/>
                <a:gd name="T11" fmla="*/ 77 h 99"/>
                <a:gd name="T12" fmla="*/ 0 w 196"/>
                <a:gd name="T13" fmla="*/ 99 h 99"/>
                <a:gd name="T14" fmla="*/ 196 w 196"/>
                <a:gd name="T15" fmla="*/ 76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99">
                  <a:moveTo>
                    <a:pt x="196" y="76"/>
                  </a:moveTo>
                  <a:lnTo>
                    <a:pt x="196" y="0"/>
                  </a:lnTo>
                  <a:lnTo>
                    <a:pt x="13" y="13"/>
                  </a:lnTo>
                  <a:lnTo>
                    <a:pt x="10" y="35"/>
                  </a:lnTo>
                  <a:lnTo>
                    <a:pt x="8" y="55"/>
                  </a:lnTo>
                  <a:lnTo>
                    <a:pt x="5" y="77"/>
                  </a:lnTo>
                  <a:lnTo>
                    <a:pt x="0" y="99"/>
                  </a:lnTo>
                  <a:lnTo>
                    <a:pt x="196" y="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 name="Freeform 20"/>
            <p:cNvSpPr>
              <a:spLocks/>
            </p:cNvSpPr>
            <p:nvPr/>
          </p:nvSpPr>
          <p:spPr bwMode="auto">
            <a:xfrm>
              <a:off x="3813155" y="4802178"/>
              <a:ext cx="219074" cy="92075"/>
            </a:xfrm>
            <a:custGeom>
              <a:avLst/>
              <a:gdLst>
                <a:gd name="T0" fmla="*/ 0 w 277"/>
                <a:gd name="T1" fmla="*/ 116 h 116"/>
                <a:gd name="T2" fmla="*/ 264 w 277"/>
                <a:gd name="T3" fmla="*/ 86 h 116"/>
                <a:gd name="T4" fmla="*/ 269 w 277"/>
                <a:gd name="T5" fmla="*/ 64 h 116"/>
                <a:gd name="T6" fmla="*/ 272 w 277"/>
                <a:gd name="T7" fmla="*/ 42 h 116"/>
                <a:gd name="T8" fmla="*/ 274 w 277"/>
                <a:gd name="T9" fmla="*/ 22 h 116"/>
                <a:gd name="T10" fmla="*/ 277 w 277"/>
                <a:gd name="T11" fmla="*/ 0 h 116"/>
                <a:gd name="T12" fmla="*/ 0 w 277"/>
                <a:gd name="T13" fmla="*/ 18 h 116"/>
                <a:gd name="T14" fmla="*/ 0 w 277"/>
                <a:gd name="T15" fmla="*/ 116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7" h="116">
                  <a:moveTo>
                    <a:pt x="0" y="116"/>
                  </a:moveTo>
                  <a:lnTo>
                    <a:pt x="264" y="86"/>
                  </a:lnTo>
                  <a:lnTo>
                    <a:pt x="269" y="64"/>
                  </a:lnTo>
                  <a:lnTo>
                    <a:pt x="272" y="42"/>
                  </a:lnTo>
                  <a:lnTo>
                    <a:pt x="274" y="22"/>
                  </a:lnTo>
                  <a:lnTo>
                    <a:pt x="277" y="0"/>
                  </a:lnTo>
                  <a:lnTo>
                    <a:pt x="0" y="18"/>
                  </a:lnTo>
                  <a:lnTo>
                    <a:pt x="0" y="1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5" name="Freeform 21"/>
            <p:cNvSpPr>
              <a:spLocks/>
            </p:cNvSpPr>
            <p:nvPr/>
          </p:nvSpPr>
          <p:spPr bwMode="auto">
            <a:xfrm>
              <a:off x="3594081" y="4652954"/>
              <a:ext cx="438148" cy="74612"/>
            </a:xfrm>
            <a:custGeom>
              <a:avLst/>
              <a:gdLst>
                <a:gd name="T0" fmla="*/ 0 w 553"/>
                <a:gd name="T1" fmla="*/ 94 h 94"/>
                <a:gd name="T2" fmla="*/ 553 w 553"/>
                <a:gd name="T3" fmla="*/ 68 h 94"/>
                <a:gd name="T4" fmla="*/ 550 w 553"/>
                <a:gd name="T5" fmla="*/ 51 h 94"/>
                <a:gd name="T6" fmla="*/ 549 w 553"/>
                <a:gd name="T7" fmla="*/ 33 h 94"/>
                <a:gd name="T8" fmla="*/ 547 w 553"/>
                <a:gd name="T9" fmla="*/ 17 h 94"/>
                <a:gd name="T10" fmla="*/ 543 w 553"/>
                <a:gd name="T11" fmla="*/ 0 h 94"/>
                <a:gd name="T12" fmla="*/ 0 w 553"/>
                <a:gd name="T13" fmla="*/ 10 h 94"/>
                <a:gd name="T14" fmla="*/ 0 w 553"/>
                <a:gd name="T15" fmla="*/ 94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94">
                  <a:moveTo>
                    <a:pt x="0" y="94"/>
                  </a:moveTo>
                  <a:lnTo>
                    <a:pt x="553" y="68"/>
                  </a:lnTo>
                  <a:lnTo>
                    <a:pt x="550" y="51"/>
                  </a:lnTo>
                  <a:lnTo>
                    <a:pt x="549" y="33"/>
                  </a:lnTo>
                  <a:lnTo>
                    <a:pt x="547" y="17"/>
                  </a:lnTo>
                  <a:lnTo>
                    <a:pt x="543" y="0"/>
                  </a:lnTo>
                  <a:lnTo>
                    <a:pt x="0" y="10"/>
                  </a:lnTo>
                  <a:lnTo>
                    <a:pt x="0" y="9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6" name="Freeform 22"/>
            <p:cNvSpPr>
              <a:spLocks/>
            </p:cNvSpPr>
            <p:nvPr/>
          </p:nvSpPr>
          <p:spPr bwMode="auto">
            <a:xfrm>
              <a:off x="3608368" y="4937115"/>
              <a:ext cx="303212" cy="84139"/>
            </a:xfrm>
            <a:custGeom>
              <a:avLst/>
              <a:gdLst>
                <a:gd name="T0" fmla="*/ 0 w 384"/>
                <a:gd name="T1" fmla="*/ 39 h 106"/>
                <a:gd name="T2" fmla="*/ 179 w 384"/>
                <a:gd name="T3" fmla="*/ 106 h 106"/>
                <a:gd name="T4" fmla="*/ 384 w 384"/>
                <a:gd name="T5" fmla="*/ 66 h 106"/>
                <a:gd name="T6" fmla="*/ 384 w 384"/>
                <a:gd name="T7" fmla="*/ 32 h 106"/>
                <a:gd name="T8" fmla="*/ 257 w 384"/>
                <a:gd name="T9" fmla="*/ 0 h 106"/>
                <a:gd name="T10" fmla="*/ 0 w 384"/>
                <a:gd name="T11" fmla="*/ 39 h 106"/>
              </a:gdLst>
              <a:ahLst/>
              <a:cxnLst>
                <a:cxn ang="0">
                  <a:pos x="T0" y="T1"/>
                </a:cxn>
                <a:cxn ang="0">
                  <a:pos x="T2" y="T3"/>
                </a:cxn>
                <a:cxn ang="0">
                  <a:pos x="T4" y="T5"/>
                </a:cxn>
                <a:cxn ang="0">
                  <a:pos x="T6" y="T7"/>
                </a:cxn>
                <a:cxn ang="0">
                  <a:pos x="T8" y="T9"/>
                </a:cxn>
                <a:cxn ang="0">
                  <a:pos x="T10" y="T11"/>
                </a:cxn>
              </a:cxnLst>
              <a:rect l="0" t="0" r="r" b="b"/>
              <a:pathLst>
                <a:path w="384" h="106">
                  <a:moveTo>
                    <a:pt x="0" y="39"/>
                  </a:moveTo>
                  <a:lnTo>
                    <a:pt x="179" y="106"/>
                  </a:lnTo>
                  <a:lnTo>
                    <a:pt x="384" y="66"/>
                  </a:lnTo>
                  <a:lnTo>
                    <a:pt x="384" y="32"/>
                  </a:lnTo>
                  <a:lnTo>
                    <a:pt x="257" y="0"/>
                  </a:lnTo>
                  <a:lnTo>
                    <a:pt x="0" y="39"/>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7" name="Freeform 23"/>
            <p:cNvSpPr>
              <a:spLocks/>
            </p:cNvSpPr>
            <p:nvPr/>
          </p:nvSpPr>
          <p:spPr bwMode="auto">
            <a:xfrm>
              <a:off x="3675043" y="4819641"/>
              <a:ext cx="80962" cy="112713"/>
            </a:xfrm>
            <a:custGeom>
              <a:avLst/>
              <a:gdLst>
                <a:gd name="T0" fmla="*/ 0 w 103"/>
                <a:gd name="T1" fmla="*/ 141 h 141"/>
                <a:gd name="T2" fmla="*/ 0 w 103"/>
                <a:gd name="T3" fmla="*/ 4 h 141"/>
                <a:gd name="T4" fmla="*/ 103 w 103"/>
                <a:gd name="T5" fmla="*/ 0 h 141"/>
                <a:gd name="T6" fmla="*/ 103 w 103"/>
                <a:gd name="T7" fmla="*/ 129 h 141"/>
                <a:gd name="T8" fmla="*/ 0 w 103"/>
                <a:gd name="T9" fmla="*/ 141 h 141"/>
              </a:gdLst>
              <a:ahLst/>
              <a:cxnLst>
                <a:cxn ang="0">
                  <a:pos x="T0" y="T1"/>
                </a:cxn>
                <a:cxn ang="0">
                  <a:pos x="T2" y="T3"/>
                </a:cxn>
                <a:cxn ang="0">
                  <a:pos x="T4" y="T5"/>
                </a:cxn>
                <a:cxn ang="0">
                  <a:pos x="T6" y="T7"/>
                </a:cxn>
                <a:cxn ang="0">
                  <a:pos x="T8" y="T9"/>
                </a:cxn>
              </a:cxnLst>
              <a:rect l="0" t="0" r="r" b="b"/>
              <a:pathLst>
                <a:path w="103" h="141">
                  <a:moveTo>
                    <a:pt x="0" y="141"/>
                  </a:moveTo>
                  <a:lnTo>
                    <a:pt x="0" y="4"/>
                  </a:lnTo>
                  <a:lnTo>
                    <a:pt x="103" y="0"/>
                  </a:lnTo>
                  <a:lnTo>
                    <a:pt x="103" y="129"/>
                  </a:lnTo>
                  <a:lnTo>
                    <a:pt x="0" y="14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8" name="Rectangle 24"/>
            <p:cNvSpPr>
              <a:spLocks noChangeArrowheads="1"/>
            </p:cNvSpPr>
            <p:nvPr/>
          </p:nvSpPr>
          <p:spPr bwMode="auto">
            <a:xfrm>
              <a:off x="3711555" y="4808528"/>
              <a:ext cx="9524" cy="127000"/>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 name="Freeform 25"/>
            <p:cNvSpPr>
              <a:spLocks/>
            </p:cNvSpPr>
            <p:nvPr/>
          </p:nvSpPr>
          <p:spPr bwMode="auto">
            <a:xfrm>
              <a:off x="3682982" y="4837104"/>
              <a:ext cx="19051" cy="34925"/>
            </a:xfrm>
            <a:custGeom>
              <a:avLst/>
              <a:gdLst>
                <a:gd name="T0" fmla="*/ 23 w 23"/>
                <a:gd name="T1" fmla="*/ 40 h 42"/>
                <a:gd name="T2" fmla="*/ 23 w 23"/>
                <a:gd name="T3" fmla="*/ 0 h 42"/>
                <a:gd name="T4" fmla="*/ 0 w 23"/>
                <a:gd name="T5" fmla="*/ 2 h 42"/>
                <a:gd name="T6" fmla="*/ 0 w 23"/>
                <a:gd name="T7" fmla="*/ 42 h 42"/>
                <a:gd name="T8" fmla="*/ 23 w 23"/>
                <a:gd name="T9" fmla="*/ 40 h 42"/>
              </a:gdLst>
              <a:ahLst/>
              <a:cxnLst>
                <a:cxn ang="0">
                  <a:pos x="T0" y="T1"/>
                </a:cxn>
                <a:cxn ang="0">
                  <a:pos x="T2" y="T3"/>
                </a:cxn>
                <a:cxn ang="0">
                  <a:pos x="T4" y="T5"/>
                </a:cxn>
                <a:cxn ang="0">
                  <a:pos x="T6" y="T7"/>
                </a:cxn>
                <a:cxn ang="0">
                  <a:pos x="T8" y="T9"/>
                </a:cxn>
              </a:cxnLst>
              <a:rect l="0" t="0" r="r" b="b"/>
              <a:pathLst>
                <a:path w="23" h="42">
                  <a:moveTo>
                    <a:pt x="23" y="40"/>
                  </a:moveTo>
                  <a:lnTo>
                    <a:pt x="23" y="0"/>
                  </a:lnTo>
                  <a:lnTo>
                    <a:pt x="0" y="2"/>
                  </a:lnTo>
                  <a:lnTo>
                    <a:pt x="0" y="42"/>
                  </a:lnTo>
                  <a:lnTo>
                    <a:pt x="23" y="4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0" name="Freeform 26"/>
            <p:cNvSpPr>
              <a:spLocks/>
            </p:cNvSpPr>
            <p:nvPr/>
          </p:nvSpPr>
          <p:spPr bwMode="auto">
            <a:xfrm>
              <a:off x="3686156" y="4886315"/>
              <a:ext cx="15875" cy="33337"/>
            </a:xfrm>
            <a:custGeom>
              <a:avLst/>
              <a:gdLst>
                <a:gd name="T0" fmla="*/ 21 w 21"/>
                <a:gd name="T1" fmla="*/ 40 h 42"/>
                <a:gd name="T2" fmla="*/ 21 w 21"/>
                <a:gd name="T3" fmla="*/ 0 h 42"/>
                <a:gd name="T4" fmla="*/ 0 w 21"/>
                <a:gd name="T5" fmla="*/ 2 h 42"/>
                <a:gd name="T6" fmla="*/ 0 w 21"/>
                <a:gd name="T7" fmla="*/ 42 h 42"/>
                <a:gd name="T8" fmla="*/ 21 w 21"/>
                <a:gd name="T9" fmla="*/ 40 h 42"/>
              </a:gdLst>
              <a:ahLst/>
              <a:cxnLst>
                <a:cxn ang="0">
                  <a:pos x="T0" y="T1"/>
                </a:cxn>
                <a:cxn ang="0">
                  <a:pos x="T2" y="T3"/>
                </a:cxn>
                <a:cxn ang="0">
                  <a:pos x="T4" y="T5"/>
                </a:cxn>
                <a:cxn ang="0">
                  <a:pos x="T6" y="T7"/>
                </a:cxn>
                <a:cxn ang="0">
                  <a:pos x="T8" y="T9"/>
                </a:cxn>
              </a:cxnLst>
              <a:rect l="0" t="0" r="r" b="b"/>
              <a:pathLst>
                <a:path w="21" h="42">
                  <a:moveTo>
                    <a:pt x="21" y="40"/>
                  </a:moveTo>
                  <a:lnTo>
                    <a:pt x="21" y="0"/>
                  </a:lnTo>
                  <a:lnTo>
                    <a:pt x="0" y="2"/>
                  </a:lnTo>
                  <a:lnTo>
                    <a:pt x="0" y="42"/>
                  </a:lnTo>
                  <a:lnTo>
                    <a:pt x="21" y="4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1" name="Freeform 27"/>
            <p:cNvSpPr>
              <a:spLocks/>
            </p:cNvSpPr>
            <p:nvPr/>
          </p:nvSpPr>
          <p:spPr bwMode="auto">
            <a:xfrm>
              <a:off x="3732193" y="4837104"/>
              <a:ext cx="17464" cy="34925"/>
            </a:xfrm>
            <a:custGeom>
              <a:avLst/>
              <a:gdLst>
                <a:gd name="T0" fmla="*/ 22 w 22"/>
                <a:gd name="T1" fmla="*/ 40 h 42"/>
                <a:gd name="T2" fmla="*/ 22 w 22"/>
                <a:gd name="T3" fmla="*/ 0 h 42"/>
                <a:gd name="T4" fmla="*/ 0 w 22"/>
                <a:gd name="T5" fmla="*/ 2 h 42"/>
                <a:gd name="T6" fmla="*/ 0 w 22"/>
                <a:gd name="T7" fmla="*/ 42 h 42"/>
                <a:gd name="T8" fmla="*/ 22 w 22"/>
                <a:gd name="T9" fmla="*/ 40 h 42"/>
              </a:gdLst>
              <a:ahLst/>
              <a:cxnLst>
                <a:cxn ang="0">
                  <a:pos x="T0" y="T1"/>
                </a:cxn>
                <a:cxn ang="0">
                  <a:pos x="T2" y="T3"/>
                </a:cxn>
                <a:cxn ang="0">
                  <a:pos x="T4" y="T5"/>
                </a:cxn>
                <a:cxn ang="0">
                  <a:pos x="T6" y="T7"/>
                </a:cxn>
                <a:cxn ang="0">
                  <a:pos x="T8" y="T9"/>
                </a:cxn>
              </a:cxnLst>
              <a:rect l="0" t="0" r="r" b="b"/>
              <a:pathLst>
                <a:path w="22" h="42">
                  <a:moveTo>
                    <a:pt x="22" y="40"/>
                  </a:moveTo>
                  <a:lnTo>
                    <a:pt x="22" y="0"/>
                  </a:lnTo>
                  <a:lnTo>
                    <a:pt x="0" y="2"/>
                  </a:lnTo>
                  <a:lnTo>
                    <a:pt x="0" y="42"/>
                  </a:lnTo>
                  <a:lnTo>
                    <a:pt x="22" y="4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2" name="Freeform 28"/>
            <p:cNvSpPr>
              <a:spLocks/>
            </p:cNvSpPr>
            <p:nvPr/>
          </p:nvSpPr>
          <p:spPr bwMode="auto">
            <a:xfrm>
              <a:off x="3732193" y="4883140"/>
              <a:ext cx="15875" cy="31751"/>
            </a:xfrm>
            <a:custGeom>
              <a:avLst/>
              <a:gdLst>
                <a:gd name="T0" fmla="*/ 21 w 21"/>
                <a:gd name="T1" fmla="*/ 38 h 41"/>
                <a:gd name="T2" fmla="*/ 21 w 21"/>
                <a:gd name="T3" fmla="*/ 0 h 41"/>
                <a:gd name="T4" fmla="*/ 0 w 21"/>
                <a:gd name="T5" fmla="*/ 1 h 41"/>
                <a:gd name="T6" fmla="*/ 0 w 21"/>
                <a:gd name="T7" fmla="*/ 41 h 41"/>
                <a:gd name="T8" fmla="*/ 21 w 21"/>
                <a:gd name="T9" fmla="*/ 38 h 41"/>
              </a:gdLst>
              <a:ahLst/>
              <a:cxnLst>
                <a:cxn ang="0">
                  <a:pos x="T0" y="T1"/>
                </a:cxn>
                <a:cxn ang="0">
                  <a:pos x="T2" y="T3"/>
                </a:cxn>
                <a:cxn ang="0">
                  <a:pos x="T4" y="T5"/>
                </a:cxn>
                <a:cxn ang="0">
                  <a:pos x="T6" y="T7"/>
                </a:cxn>
                <a:cxn ang="0">
                  <a:pos x="T8" y="T9"/>
                </a:cxn>
              </a:cxnLst>
              <a:rect l="0" t="0" r="r" b="b"/>
              <a:pathLst>
                <a:path w="21" h="41">
                  <a:moveTo>
                    <a:pt x="21" y="38"/>
                  </a:moveTo>
                  <a:lnTo>
                    <a:pt x="21" y="0"/>
                  </a:lnTo>
                  <a:lnTo>
                    <a:pt x="0" y="1"/>
                  </a:lnTo>
                  <a:lnTo>
                    <a:pt x="0" y="41"/>
                  </a:lnTo>
                  <a:lnTo>
                    <a:pt x="21" y="38"/>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3" name="Rectangle 29"/>
            <p:cNvSpPr>
              <a:spLocks noChangeArrowheads="1"/>
            </p:cNvSpPr>
            <p:nvPr/>
          </p:nvSpPr>
          <p:spPr bwMode="auto">
            <a:xfrm>
              <a:off x="3678219" y="4638666"/>
              <a:ext cx="25399" cy="103188"/>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4" name="Rectangle 30"/>
            <p:cNvSpPr>
              <a:spLocks noChangeArrowheads="1"/>
            </p:cNvSpPr>
            <p:nvPr/>
          </p:nvSpPr>
          <p:spPr bwMode="auto">
            <a:xfrm>
              <a:off x="3789343" y="4632316"/>
              <a:ext cx="23814" cy="103188"/>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5" name="Rectangle 31"/>
            <p:cNvSpPr>
              <a:spLocks noChangeArrowheads="1"/>
            </p:cNvSpPr>
            <p:nvPr/>
          </p:nvSpPr>
          <p:spPr bwMode="auto">
            <a:xfrm>
              <a:off x="3881416" y="4625966"/>
              <a:ext cx="23814" cy="101600"/>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6" name="Rectangle 32"/>
            <p:cNvSpPr>
              <a:spLocks noChangeArrowheads="1"/>
            </p:cNvSpPr>
            <p:nvPr/>
          </p:nvSpPr>
          <p:spPr bwMode="auto">
            <a:xfrm>
              <a:off x="3970316" y="4625966"/>
              <a:ext cx="23814" cy="101600"/>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7" name="Rectangle 33"/>
            <p:cNvSpPr>
              <a:spLocks noChangeArrowheads="1"/>
            </p:cNvSpPr>
            <p:nvPr/>
          </p:nvSpPr>
          <p:spPr bwMode="auto">
            <a:xfrm>
              <a:off x="4043341" y="4618030"/>
              <a:ext cx="25399" cy="103188"/>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8" name="Rectangle 34"/>
            <p:cNvSpPr>
              <a:spLocks noChangeArrowheads="1"/>
            </p:cNvSpPr>
            <p:nvPr/>
          </p:nvSpPr>
          <p:spPr bwMode="auto">
            <a:xfrm>
              <a:off x="4117954" y="4610092"/>
              <a:ext cx="25399" cy="104774"/>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9" name="Rectangle 35"/>
            <p:cNvSpPr>
              <a:spLocks noChangeArrowheads="1"/>
            </p:cNvSpPr>
            <p:nvPr/>
          </p:nvSpPr>
          <p:spPr bwMode="auto">
            <a:xfrm>
              <a:off x="3881416" y="4795829"/>
              <a:ext cx="23814" cy="101600"/>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0" name="Rectangle 36"/>
            <p:cNvSpPr>
              <a:spLocks noChangeArrowheads="1"/>
            </p:cNvSpPr>
            <p:nvPr/>
          </p:nvSpPr>
          <p:spPr bwMode="auto">
            <a:xfrm>
              <a:off x="3970316" y="4795829"/>
              <a:ext cx="23814" cy="101600"/>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1" name="Rectangle 37"/>
            <p:cNvSpPr>
              <a:spLocks noChangeArrowheads="1"/>
            </p:cNvSpPr>
            <p:nvPr/>
          </p:nvSpPr>
          <p:spPr bwMode="auto">
            <a:xfrm>
              <a:off x="4043341" y="4787891"/>
              <a:ext cx="25399" cy="103188"/>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2" name="Rectangle 38"/>
            <p:cNvSpPr>
              <a:spLocks noChangeArrowheads="1"/>
            </p:cNvSpPr>
            <p:nvPr/>
          </p:nvSpPr>
          <p:spPr bwMode="auto">
            <a:xfrm>
              <a:off x="4117954" y="4781541"/>
              <a:ext cx="25399" cy="101600"/>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3" name="Freeform 39"/>
            <p:cNvSpPr>
              <a:spLocks/>
            </p:cNvSpPr>
            <p:nvPr/>
          </p:nvSpPr>
          <p:spPr bwMode="auto">
            <a:xfrm>
              <a:off x="3662342" y="4941878"/>
              <a:ext cx="214311" cy="49213"/>
            </a:xfrm>
            <a:custGeom>
              <a:avLst/>
              <a:gdLst>
                <a:gd name="T0" fmla="*/ 271 w 271"/>
                <a:gd name="T1" fmla="*/ 32 h 62"/>
                <a:gd name="T2" fmla="*/ 111 w 271"/>
                <a:gd name="T3" fmla="*/ 62 h 62"/>
                <a:gd name="T4" fmla="*/ 0 w 271"/>
                <a:gd name="T5" fmla="*/ 22 h 62"/>
                <a:gd name="T6" fmla="*/ 158 w 271"/>
                <a:gd name="T7" fmla="*/ 0 h 62"/>
                <a:gd name="T8" fmla="*/ 271 w 271"/>
                <a:gd name="T9" fmla="*/ 32 h 62"/>
              </a:gdLst>
              <a:ahLst/>
              <a:cxnLst>
                <a:cxn ang="0">
                  <a:pos x="T0" y="T1"/>
                </a:cxn>
                <a:cxn ang="0">
                  <a:pos x="T2" y="T3"/>
                </a:cxn>
                <a:cxn ang="0">
                  <a:pos x="T4" y="T5"/>
                </a:cxn>
                <a:cxn ang="0">
                  <a:pos x="T6" y="T7"/>
                </a:cxn>
                <a:cxn ang="0">
                  <a:pos x="T8" y="T9"/>
                </a:cxn>
              </a:cxnLst>
              <a:rect l="0" t="0" r="r" b="b"/>
              <a:pathLst>
                <a:path w="271" h="62">
                  <a:moveTo>
                    <a:pt x="271" y="32"/>
                  </a:moveTo>
                  <a:lnTo>
                    <a:pt x="111" y="62"/>
                  </a:lnTo>
                  <a:lnTo>
                    <a:pt x="0" y="22"/>
                  </a:lnTo>
                  <a:lnTo>
                    <a:pt x="158" y="0"/>
                  </a:lnTo>
                  <a:lnTo>
                    <a:pt x="271" y="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4" name="Freeform 40"/>
            <p:cNvSpPr>
              <a:spLocks/>
            </p:cNvSpPr>
            <p:nvPr/>
          </p:nvSpPr>
          <p:spPr bwMode="auto">
            <a:xfrm>
              <a:off x="4000480" y="4556116"/>
              <a:ext cx="192086" cy="17463"/>
            </a:xfrm>
            <a:custGeom>
              <a:avLst/>
              <a:gdLst>
                <a:gd name="T0" fmla="*/ 239 w 243"/>
                <a:gd name="T1" fmla="*/ 19 h 21"/>
                <a:gd name="T2" fmla="*/ 243 w 243"/>
                <a:gd name="T3" fmla="*/ 1 h 21"/>
                <a:gd name="T4" fmla="*/ 0 w 243"/>
                <a:gd name="T5" fmla="*/ 0 h 21"/>
                <a:gd name="T6" fmla="*/ 2 w 243"/>
                <a:gd name="T7" fmla="*/ 5 h 21"/>
                <a:gd name="T8" fmla="*/ 4 w 243"/>
                <a:gd name="T9" fmla="*/ 10 h 21"/>
                <a:gd name="T10" fmla="*/ 6 w 243"/>
                <a:gd name="T11" fmla="*/ 15 h 21"/>
                <a:gd name="T12" fmla="*/ 7 w 243"/>
                <a:gd name="T13" fmla="*/ 21 h 21"/>
                <a:gd name="T14" fmla="*/ 239 w 243"/>
                <a:gd name="T15" fmla="*/ 1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21">
                  <a:moveTo>
                    <a:pt x="239" y="19"/>
                  </a:moveTo>
                  <a:lnTo>
                    <a:pt x="243" y="1"/>
                  </a:lnTo>
                  <a:lnTo>
                    <a:pt x="0" y="0"/>
                  </a:lnTo>
                  <a:lnTo>
                    <a:pt x="2" y="5"/>
                  </a:lnTo>
                  <a:lnTo>
                    <a:pt x="4" y="10"/>
                  </a:lnTo>
                  <a:lnTo>
                    <a:pt x="6" y="15"/>
                  </a:lnTo>
                  <a:lnTo>
                    <a:pt x="7" y="21"/>
                  </a:lnTo>
                  <a:lnTo>
                    <a:pt x="239"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5" name="Freeform 41"/>
            <p:cNvSpPr>
              <a:spLocks/>
            </p:cNvSpPr>
            <p:nvPr/>
          </p:nvSpPr>
          <p:spPr bwMode="auto">
            <a:xfrm>
              <a:off x="3568682" y="4554529"/>
              <a:ext cx="436561" cy="22224"/>
            </a:xfrm>
            <a:custGeom>
              <a:avLst/>
              <a:gdLst>
                <a:gd name="T0" fmla="*/ 0 w 549"/>
                <a:gd name="T1" fmla="*/ 28 h 28"/>
                <a:gd name="T2" fmla="*/ 549 w 549"/>
                <a:gd name="T3" fmla="*/ 25 h 28"/>
                <a:gd name="T4" fmla="*/ 548 w 549"/>
                <a:gd name="T5" fmla="*/ 19 h 28"/>
                <a:gd name="T6" fmla="*/ 546 w 549"/>
                <a:gd name="T7" fmla="*/ 14 h 28"/>
                <a:gd name="T8" fmla="*/ 544 w 549"/>
                <a:gd name="T9" fmla="*/ 9 h 28"/>
                <a:gd name="T10" fmla="*/ 542 w 549"/>
                <a:gd name="T11" fmla="*/ 4 h 28"/>
                <a:gd name="T12" fmla="*/ 0 w 549"/>
                <a:gd name="T13" fmla="*/ 0 h 28"/>
                <a:gd name="T14" fmla="*/ 0 w 549"/>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9" h="28">
                  <a:moveTo>
                    <a:pt x="0" y="28"/>
                  </a:moveTo>
                  <a:lnTo>
                    <a:pt x="549" y="25"/>
                  </a:lnTo>
                  <a:lnTo>
                    <a:pt x="548" y="19"/>
                  </a:lnTo>
                  <a:lnTo>
                    <a:pt x="546" y="14"/>
                  </a:lnTo>
                  <a:lnTo>
                    <a:pt x="544" y="9"/>
                  </a:lnTo>
                  <a:lnTo>
                    <a:pt x="542" y="4"/>
                  </a:lnTo>
                  <a:lnTo>
                    <a:pt x="0" y="0"/>
                  </a:lnTo>
                  <a:lnTo>
                    <a:pt x="0"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6" name="Freeform 42"/>
            <p:cNvSpPr>
              <a:spLocks/>
            </p:cNvSpPr>
            <p:nvPr/>
          </p:nvSpPr>
          <p:spPr bwMode="auto">
            <a:xfrm>
              <a:off x="3946504" y="4943465"/>
              <a:ext cx="354012" cy="122237"/>
            </a:xfrm>
            <a:custGeom>
              <a:avLst/>
              <a:gdLst>
                <a:gd name="T0" fmla="*/ 447 w 447"/>
                <a:gd name="T1" fmla="*/ 28 h 153"/>
                <a:gd name="T2" fmla="*/ 401 w 447"/>
                <a:gd name="T3" fmla="*/ 0 h 153"/>
                <a:gd name="T4" fmla="*/ 38 w 447"/>
                <a:gd name="T5" fmla="*/ 83 h 153"/>
                <a:gd name="T6" fmla="*/ 34 w 447"/>
                <a:gd name="T7" fmla="*/ 92 h 153"/>
                <a:gd name="T8" fmla="*/ 29 w 447"/>
                <a:gd name="T9" fmla="*/ 102 h 153"/>
                <a:gd name="T10" fmla="*/ 24 w 447"/>
                <a:gd name="T11" fmla="*/ 110 h 153"/>
                <a:gd name="T12" fmla="*/ 20 w 447"/>
                <a:gd name="T13" fmla="*/ 119 h 153"/>
                <a:gd name="T14" fmla="*/ 15 w 447"/>
                <a:gd name="T15" fmla="*/ 127 h 153"/>
                <a:gd name="T16" fmla="*/ 11 w 447"/>
                <a:gd name="T17" fmla="*/ 136 h 153"/>
                <a:gd name="T18" fmla="*/ 5 w 447"/>
                <a:gd name="T19" fmla="*/ 144 h 153"/>
                <a:gd name="T20" fmla="*/ 0 w 447"/>
                <a:gd name="T21" fmla="*/ 153 h 153"/>
                <a:gd name="T22" fmla="*/ 447 w 447"/>
                <a:gd name="T23" fmla="*/ 2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7" h="153">
                  <a:moveTo>
                    <a:pt x="447" y="28"/>
                  </a:moveTo>
                  <a:lnTo>
                    <a:pt x="401" y="0"/>
                  </a:lnTo>
                  <a:lnTo>
                    <a:pt x="38" y="83"/>
                  </a:lnTo>
                  <a:lnTo>
                    <a:pt x="34" y="92"/>
                  </a:lnTo>
                  <a:lnTo>
                    <a:pt x="29" y="102"/>
                  </a:lnTo>
                  <a:lnTo>
                    <a:pt x="24" y="110"/>
                  </a:lnTo>
                  <a:lnTo>
                    <a:pt x="20" y="119"/>
                  </a:lnTo>
                  <a:lnTo>
                    <a:pt x="15" y="127"/>
                  </a:lnTo>
                  <a:lnTo>
                    <a:pt x="11" y="136"/>
                  </a:lnTo>
                  <a:lnTo>
                    <a:pt x="5" y="144"/>
                  </a:lnTo>
                  <a:lnTo>
                    <a:pt x="0" y="153"/>
                  </a:lnTo>
                  <a:lnTo>
                    <a:pt x="447" y="28"/>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7" name="Freeform 43"/>
            <p:cNvSpPr>
              <a:spLocks/>
            </p:cNvSpPr>
            <p:nvPr/>
          </p:nvSpPr>
          <p:spPr bwMode="auto">
            <a:xfrm>
              <a:off x="2484424" y="4919654"/>
              <a:ext cx="1492242" cy="407987"/>
            </a:xfrm>
            <a:custGeom>
              <a:avLst/>
              <a:gdLst>
                <a:gd name="T0" fmla="*/ 100 w 1879"/>
                <a:gd name="T1" fmla="*/ 6 h 515"/>
                <a:gd name="T2" fmla="*/ 0 w 1879"/>
                <a:gd name="T3" fmla="*/ 0 h 515"/>
                <a:gd name="T4" fmla="*/ 649 w 1879"/>
                <a:gd name="T5" fmla="*/ 515 h 515"/>
                <a:gd name="T6" fmla="*/ 1841 w 1879"/>
                <a:gd name="T7" fmla="*/ 184 h 515"/>
                <a:gd name="T8" fmla="*/ 1846 w 1879"/>
                <a:gd name="T9" fmla="*/ 175 h 515"/>
                <a:gd name="T10" fmla="*/ 1852 w 1879"/>
                <a:gd name="T11" fmla="*/ 167 h 515"/>
                <a:gd name="T12" fmla="*/ 1856 w 1879"/>
                <a:gd name="T13" fmla="*/ 158 h 515"/>
                <a:gd name="T14" fmla="*/ 1861 w 1879"/>
                <a:gd name="T15" fmla="*/ 150 h 515"/>
                <a:gd name="T16" fmla="*/ 1865 w 1879"/>
                <a:gd name="T17" fmla="*/ 141 h 515"/>
                <a:gd name="T18" fmla="*/ 1870 w 1879"/>
                <a:gd name="T19" fmla="*/ 133 h 515"/>
                <a:gd name="T20" fmla="*/ 1875 w 1879"/>
                <a:gd name="T21" fmla="*/ 123 h 515"/>
                <a:gd name="T22" fmla="*/ 1879 w 1879"/>
                <a:gd name="T23" fmla="*/ 114 h 515"/>
                <a:gd name="T24" fmla="*/ 691 w 1879"/>
                <a:gd name="T25" fmla="*/ 384 h 515"/>
                <a:gd name="T26" fmla="*/ 100 w 1879"/>
                <a:gd name="T27"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9" h="515">
                  <a:moveTo>
                    <a:pt x="100" y="6"/>
                  </a:moveTo>
                  <a:lnTo>
                    <a:pt x="0" y="0"/>
                  </a:lnTo>
                  <a:lnTo>
                    <a:pt x="649" y="515"/>
                  </a:lnTo>
                  <a:lnTo>
                    <a:pt x="1841" y="184"/>
                  </a:lnTo>
                  <a:lnTo>
                    <a:pt x="1846" y="175"/>
                  </a:lnTo>
                  <a:lnTo>
                    <a:pt x="1852" y="167"/>
                  </a:lnTo>
                  <a:lnTo>
                    <a:pt x="1856" y="158"/>
                  </a:lnTo>
                  <a:lnTo>
                    <a:pt x="1861" y="150"/>
                  </a:lnTo>
                  <a:lnTo>
                    <a:pt x="1865" y="141"/>
                  </a:lnTo>
                  <a:lnTo>
                    <a:pt x="1870" y="133"/>
                  </a:lnTo>
                  <a:lnTo>
                    <a:pt x="1875" y="123"/>
                  </a:lnTo>
                  <a:lnTo>
                    <a:pt x="1879" y="114"/>
                  </a:lnTo>
                  <a:lnTo>
                    <a:pt x="691" y="384"/>
                  </a:lnTo>
                  <a:lnTo>
                    <a:pt x="100" y="6"/>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 name="Freeform 44"/>
            <p:cNvSpPr>
              <a:spLocks/>
            </p:cNvSpPr>
            <p:nvPr/>
          </p:nvSpPr>
          <p:spPr bwMode="auto">
            <a:xfrm>
              <a:off x="3773470" y="4992678"/>
              <a:ext cx="214311" cy="65088"/>
            </a:xfrm>
            <a:custGeom>
              <a:avLst/>
              <a:gdLst>
                <a:gd name="T0" fmla="*/ 0 w 268"/>
                <a:gd name="T1" fmla="*/ 27 h 81"/>
                <a:gd name="T2" fmla="*/ 140 w 268"/>
                <a:gd name="T3" fmla="*/ 81 h 81"/>
                <a:gd name="T4" fmla="*/ 268 w 268"/>
                <a:gd name="T5" fmla="*/ 41 h 81"/>
                <a:gd name="T6" fmla="*/ 134 w 268"/>
                <a:gd name="T7" fmla="*/ 0 h 81"/>
                <a:gd name="T8" fmla="*/ 0 w 268"/>
                <a:gd name="T9" fmla="*/ 27 h 81"/>
              </a:gdLst>
              <a:ahLst/>
              <a:cxnLst>
                <a:cxn ang="0">
                  <a:pos x="T0" y="T1"/>
                </a:cxn>
                <a:cxn ang="0">
                  <a:pos x="T2" y="T3"/>
                </a:cxn>
                <a:cxn ang="0">
                  <a:pos x="T4" y="T5"/>
                </a:cxn>
                <a:cxn ang="0">
                  <a:pos x="T6" y="T7"/>
                </a:cxn>
                <a:cxn ang="0">
                  <a:pos x="T8" y="T9"/>
                </a:cxn>
              </a:cxnLst>
              <a:rect l="0" t="0" r="r" b="b"/>
              <a:pathLst>
                <a:path w="268" h="81">
                  <a:moveTo>
                    <a:pt x="0" y="27"/>
                  </a:moveTo>
                  <a:lnTo>
                    <a:pt x="140" y="81"/>
                  </a:lnTo>
                  <a:lnTo>
                    <a:pt x="268" y="41"/>
                  </a:lnTo>
                  <a:lnTo>
                    <a:pt x="134" y="0"/>
                  </a:lnTo>
                  <a:lnTo>
                    <a:pt x="0" y="27"/>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9" name="Freeform 45"/>
            <p:cNvSpPr>
              <a:spLocks/>
            </p:cNvSpPr>
            <p:nvPr/>
          </p:nvSpPr>
          <p:spPr bwMode="auto">
            <a:xfrm>
              <a:off x="2960674" y="4395780"/>
              <a:ext cx="536572" cy="112713"/>
            </a:xfrm>
            <a:custGeom>
              <a:avLst/>
              <a:gdLst>
                <a:gd name="T0" fmla="*/ 0 w 677"/>
                <a:gd name="T1" fmla="*/ 0 h 143"/>
                <a:gd name="T2" fmla="*/ 0 w 677"/>
                <a:gd name="T3" fmla="*/ 143 h 143"/>
                <a:gd name="T4" fmla="*/ 677 w 677"/>
                <a:gd name="T5" fmla="*/ 134 h 143"/>
                <a:gd name="T6" fmla="*/ 677 w 677"/>
                <a:gd name="T7" fmla="*/ 36 h 143"/>
                <a:gd name="T8" fmla="*/ 0 w 677"/>
                <a:gd name="T9" fmla="*/ 0 h 143"/>
              </a:gdLst>
              <a:ahLst/>
              <a:cxnLst>
                <a:cxn ang="0">
                  <a:pos x="T0" y="T1"/>
                </a:cxn>
                <a:cxn ang="0">
                  <a:pos x="T2" y="T3"/>
                </a:cxn>
                <a:cxn ang="0">
                  <a:pos x="T4" y="T5"/>
                </a:cxn>
                <a:cxn ang="0">
                  <a:pos x="T6" y="T7"/>
                </a:cxn>
                <a:cxn ang="0">
                  <a:pos x="T8" y="T9"/>
                </a:cxn>
              </a:cxnLst>
              <a:rect l="0" t="0" r="r" b="b"/>
              <a:pathLst>
                <a:path w="677" h="143">
                  <a:moveTo>
                    <a:pt x="0" y="0"/>
                  </a:moveTo>
                  <a:lnTo>
                    <a:pt x="0" y="143"/>
                  </a:lnTo>
                  <a:lnTo>
                    <a:pt x="677" y="134"/>
                  </a:lnTo>
                  <a:lnTo>
                    <a:pt x="677" y="36"/>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46"/>
            <p:cNvSpPr>
              <a:spLocks/>
            </p:cNvSpPr>
            <p:nvPr/>
          </p:nvSpPr>
          <p:spPr bwMode="auto">
            <a:xfrm>
              <a:off x="2960674" y="4621205"/>
              <a:ext cx="544510" cy="114299"/>
            </a:xfrm>
            <a:custGeom>
              <a:avLst/>
              <a:gdLst>
                <a:gd name="T0" fmla="*/ 0 w 686"/>
                <a:gd name="T1" fmla="*/ 0 h 143"/>
                <a:gd name="T2" fmla="*/ 0 w 686"/>
                <a:gd name="T3" fmla="*/ 143 h 143"/>
                <a:gd name="T4" fmla="*/ 686 w 686"/>
                <a:gd name="T5" fmla="*/ 111 h 143"/>
                <a:gd name="T6" fmla="*/ 686 w 686"/>
                <a:gd name="T7" fmla="*/ 14 h 143"/>
                <a:gd name="T8" fmla="*/ 0 w 686"/>
                <a:gd name="T9" fmla="*/ 0 h 143"/>
              </a:gdLst>
              <a:ahLst/>
              <a:cxnLst>
                <a:cxn ang="0">
                  <a:pos x="T0" y="T1"/>
                </a:cxn>
                <a:cxn ang="0">
                  <a:pos x="T2" y="T3"/>
                </a:cxn>
                <a:cxn ang="0">
                  <a:pos x="T4" y="T5"/>
                </a:cxn>
                <a:cxn ang="0">
                  <a:pos x="T6" y="T7"/>
                </a:cxn>
                <a:cxn ang="0">
                  <a:pos x="T8" y="T9"/>
                </a:cxn>
              </a:cxnLst>
              <a:rect l="0" t="0" r="r" b="b"/>
              <a:pathLst>
                <a:path w="686" h="143">
                  <a:moveTo>
                    <a:pt x="0" y="0"/>
                  </a:moveTo>
                  <a:lnTo>
                    <a:pt x="0" y="143"/>
                  </a:lnTo>
                  <a:lnTo>
                    <a:pt x="686" y="111"/>
                  </a:lnTo>
                  <a:lnTo>
                    <a:pt x="686" y="14"/>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47"/>
            <p:cNvSpPr>
              <a:spLocks/>
            </p:cNvSpPr>
            <p:nvPr/>
          </p:nvSpPr>
          <p:spPr bwMode="auto">
            <a:xfrm>
              <a:off x="2960674" y="4835515"/>
              <a:ext cx="547686" cy="139700"/>
            </a:xfrm>
            <a:custGeom>
              <a:avLst/>
              <a:gdLst>
                <a:gd name="T0" fmla="*/ 0 w 691"/>
                <a:gd name="T1" fmla="*/ 36 h 178"/>
                <a:gd name="T2" fmla="*/ 0 w 691"/>
                <a:gd name="T3" fmla="*/ 178 h 178"/>
                <a:gd name="T4" fmla="*/ 691 w 691"/>
                <a:gd name="T5" fmla="*/ 97 h 178"/>
                <a:gd name="T6" fmla="*/ 691 w 691"/>
                <a:gd name="T7" fmla="*/ 0 h 178"/>
                <a:gd name="T8" fmla="*/ 0 w 691"/>
                <a:gd name="T9" fmla="*/ 36 h 178"/>
              </a:gdLst>
              <a:ahLst/>
              <a:cxnLst>
                <a:cxn ang="0">
                  <a:pos x="T0" y="T1"/>
                </a:cxn>
                <a:cxn ang="0">
                  <a:pos x="T2" y="T3"/>
                </a:cxn>
                <a:cxn ang="0">
                  <a:pos x="T4" y="T5"/>
                </a:cxn>
                <a:cxn ang="0">
                  <a:pos x="T6" y="T7"/>
                </a:cxn>
                <a:cxn ang="0">
                  <a:pos x="T8" y="T9"/>
                </a:cxn>
              </a:cxnLst>
              <a:rect l="0" t="0" r="r" b="b"/>
              <a:pathLst>
                <a:path w="691" h="178">
                  <a:moveTo>
                    <a:pt x="0" y="36"/>
                  </a:moveTo>
                  <a:lnTo>
                    <a:pt x="0" y="178"/>
                  </a:lnTo>
                  <a:lnTo>
                    <a:pt x="691" y="97"/>
                  </a:lnTo>
                  <a:lnTo>
                    <a:pt x="691" y="0"/>
                  </a:ln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2" name="Rectangle 48"/>
            <p:cNvSpPr>
              <a:spLocks noChangeArrowheads="1"/>
            </p:cNvSpPr>
            <p:nvPr/>
          </p:nvSpPr>
          <p:spPr bwMode="auto">
            <a:xfrm>
              <a:off x="3081322" y="4384667"/>
              <a:ext cx="25399" cy="611186"/>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3" name="Rectangle 49"/>
            <p:cNvSpPr>
              <a:spLocks noChangeArrowheads="1"/>
            </p:cNvSpPr>
            <p:nvPr/>
          </p:nvSpPr>
          <p:spPr bwMode="auto">
            <a:xfrm>
              <a:off x="3208323" y="4378317"/>
              <a:ext cx="25399" cy="611186"/>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4" name="Rectangle 50"/>
            <p:cNvSpPr>
              <a:spLocks noChangeArrowheads="1"/>
            </p:cNvSpPr>
            <p:nvPr/>
          </p:nvSpPr>
          <p:spPr bwMode="auto">
            <a:xfrm>
              <a:off x="3317860" y="4373554"/>
              <a:ext cx="25399" cy="612774"/>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5" name="Rectangle 51"/>
            <p:cNvSpPr>
              <a:spLocks noChangeArrowheads="1"/>
            </p:cNvSpPr>
            <p:nvPr/>
          </p:nvSpPr>
          <p:spPr bwMode="auto">
            <a:xfrm>
              <a:off x="3414697" y="4359266"/>
              <a:ext cx="22225" cy="612774"/>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6" name="Freeform 52"/>
            <p:cNvSpPr>
              <a:spLocks/>
            </p:cNvSpPr>
            <p:nvPr/>
          </p:nvSpPr>
          <p:spPr bwMode="auto">
            <a:xfrm>
              <a:off x="2655874" y="4568817"/>
              <a:ext cx="236538" cy="452437"/>
            </a:xfrm>
            <a:custGeom>
              <a:avLst/>
              <a:gdLst>
                <a:gd name="T0" fmla="*/ 0 w 299"/>
                <a:gd name="T1" fmla="*/ 0 h 570"/>
                <a:gd name="T2" fmla="*/ 0 w 299"/>
                <a:gd name="T3" fmla="*/ 413 h 570"/>
                <a:gd name="T4" fmla="*/ 299 w 299"/>
                <a:gd name="T5" fmla="*/ 570 h 570"/>
                <a:gd name="T6" fmla="*/ 0 w 299"/>
                <a:gd name="T7" fmla="*/ 0 h 570"/>
              </a:gdLst>
              <a:ahLst/>
              <a:cxnLst>
                <a:cxn ang="0">
                  <a:pos x="T0" y="T1"/>
                </a:cxn>
                <a:cxn ang="0">
                  <a:pos x="T2" y="T3"/>
                </a:cxn>
                <a:cxn ang="0">
                  <a:pos x="T4" y="T5"/>
                </a:cxn>
                <a:cxn ang="0">
                  <a:pos x="T6" y="T7"/>
                </a:cxn>
              </a:cxnLst>
              <a:rect l="0" t="0" r="r" b="b"/>
              <a:pathLst>
                <a:path w="299" h="570">
                  <a:moveTo>
                    <a:pt x="0" y="0"/>
                  </a:moveTo>
                  <a:lnTo>
                    <a:pt x="0" y="413"/>
                  </a:lnTo>
                  <a:lnTo>
                    <a:pt x="299" y="57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7" name="Rectangle 53"/>
            <p:cNvSpPr>
              <a:spLocks noChangeArrowheads="1"/>
            </p:cNvSpPr>
            <p:nvPr/>
          </p:nvSpPr>
          <p:spPr bwMode="auto">
            <a:xfrm>
              <a:off x="3614720" y="4344980"/>
              <a:ext cx="20638" cy="690561"/>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54"/>
            <p:cNvSpPr>
              <a:spLocks/>
            </p:cNvSpPr>
            <p:nvPr/>
          </p:nvSpPr>
          <p:spPr bwMode="auto">
            <a:xfrm>
              <a:off x="3629008" y="4351330"/>
              <a:ext cx="184149" cy="139700"/>
            </a:xfrm>
            <a:custGeom>
              <a:avLst/>
              <a:gdLst>
                <a:gd name="T0" fmla="*/ 0 w 232"/>
                <a:gd name="T1" fmla="*/ 19 h 176"/>
                <a:gd name="T2" fmla="*/ 4 w 232"/>
                <a:gd name="T3" fmla="*/ 17 h 176"/>
                <a:gd name="T4" fmla="*/ 16 w 232"/>
                <a:gd name="T5" fmla="*/ 14 h 176"/>
                <a:gd name="T6" fmla="*/ 32 w 232"/>
                <a:gd name="T7" fmla="*/ 8 h 176"/>
                <a:gd name="T8" fmla="*/ 51 w 232"/>
                <a:gd name="T9" fmla="*/ 2 h 176"/>
                <a:gd name="T10" fmla="*/ 72 w 232"/>
                <a:gd name="T11" fmla="*/ 0 h 176"/>
                <a:gd name="T12" fmla="*/ 93 w 232"/>
                <a:gd name="T13" fmla="*/ 1 h 176"/>
                <a:gd name="T14" fmla="*/ 109 w 232"/>
                <a:gd name="T15" fmla="*/ 7 h 176"/>
                <a:gd name="T16" fmla="*/ 121 w 232"/>
                <a:gd name="T17" fmla="*/ 19 h 176"/>
                <a:gd name="T18" fmla="*/ 131 w 232"/>
                <a:gd name="T19" fmla="*/ 33 h 176"/>
                <a:gd name="T20" fmla="*/ 146 w 232"/>
                <a:gd name="T21" fmla="*/ 42 h 176"/>
                <a:gd name="T22" fmla="*/ 162 w 232"/>
                <a:gd name="T23" fmla="*/ 48 h 176"/>
                <a:gd name="T24" fmla="*/ 179 w 232"/>
                <a:gd name="T25" fmla="*/ 49 h 176"/>
                <a:gd name="T26" fmla="*/ 195 w 232"/>
                <a:gd name="T27" fmla="*/ 47 h 176"/>
                <a:gd name="T28" fmla="*/ 212 w 232"/>
                <a:gd name="T29" fmla="*/ 42 h 176"/>
                <a:gd name="T30" fmla="*/ 224 w 232"/>
                <a:gd name="T31" fmla="*/ 37 h 176"/>
                <a:gd name="T32" fmla="*/ 232 w 232"/>
                <a:gd name="T33" fmla="*/ 29 h 176"/>
                <a:gd name="T34" fmla="*/ 223 w 232"/>
                <a:gd name="T35" fmla="*/ 162 h 176"/>
                <a:gd name="T36" fmla="*/ 221 w 232"/>
                <a:gd name="T37" fmla="*/ 163 h 176"/>
                <a:gd name="T38" fmla="*/ 213 w 232"/>
                <a:gd name="T39" fmla="*/ 168 h 176"/>
                <a:gd name="T40" fmla="*/ 201 w 232"/>
                <a:gd name="T41" fmla="*/ 173 h 176"/>
                <a:gd name="T42" fmla="*/ 186 w 232"/>
                <a:gd name="T43" fmla="*/ 175 h 176"/>
                <a:gd name="T44" fmla="*/ 168 w 232"/>
                <a:gd name="T45" fmla="*/ 176 h 176"/>
                <a:gd name="T46" fmla="*/ 148 w 232"/>
                <a:gd name="T47" fmla="*/ 171 h 176"/>
                <a:gd name="T48" fmla="*/ 127 w 232"/>
                <a:gd name="T49" fmla="*/ 160 h 176"/>
                <a:gd name="T50" fmla="*/ 107 w 232"/>
                <a:gd name="T51" fmla="*/ 140 h 176"/>
                <a:gd name="T52" fmla="*/ 89 w 232"/>
                <a:gd name="T53" fmla="*/ 125 h 176"/>
                <a:gd name="T54" fmla="*/ 72 w 232"/>
                <a:gd name="T55" fmla="*/ 120 h 176"/>
                <a:gd name="T56" fmla="*/ 55 w 232"/>
                <a:gd name="T57" fmla="*/ 120 h 176"/>
                <a:gd name="T58" fmla="*/ 39 w 232"/>
                <a:gd name="T59" fmla="*/ 125 h 176"/>
                <a:gd name="T60" fmla="*/ 25 w 232"/>
                <a:gd name="T61" fmla="*/ 132 h 176"/>
                <a:gd name="T62" fmla="*/ 15 w 232"/>
                <a:gd name="T63" fmla="*/ 140 h 176"/>
                <a:gd name="T64" fmla="*/ 7 w 232"/>
                <a:gd name="T65" fmla="*/ 146 h 176"/>
                <a:gd name="T66" fmla="*/ 4 w 232"/>
                <a:gd name="T67" fmla="*/ 148 h 176"/>
                <a:gd name="T68" fmla="*/ 0 w 232"/>
                <a:gd name="T69"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2" h="176">
                  <a:moveTo>
                    <a:pt x="0" y="19"/>
                  </a:moveTo>
                  <a:lnTo>
                    <a:pt x="4" y="17"/>
                  </a:lnTo>
                  <a:lnTo>
                    <a:pt x="16" y="14"/>
                  </a:lnTo>
                  <a:lnTo>
                    <a:pt x="32" y="8"/>
                  </a:lnTo>
                  <a:lnTo>
                    <a:pt x="51" y="2"/>
                  </a:lnTo>
                  <a:lnTo>
                    <a:pt x="72" y="0"/>
                  </a:lnTo>
                  <a:lnTo>
                    <a:pt x="93" y="1"/>
                  </a:lnTo>
                  <a:lnTo>
                    <a:pt x="109" y="7"/>
                  </a:lnTo>
                  <a:lnTo>
                    <a:pt x="121" y="19"/>
                  </a:lnTo>
                  <a:lnTo>
                    <a:pt x="131" y="33"/>
                  </a:lnTo>
                  <a:lnTo>
                    <a:pt x="146" y="42"/>
                  </a:lnTo>
                  <a:lnTo>
                    <a:pt x="162" y="48"/>
                  </a:lnTo>
                  <a:lnTo>
                    <a:pt x="179" y="49"/>
                  </a:lnTo>
                  <a:lnTo>
                    <a:pt x="195" y="47"/>
                  </a:lnTo>
                  <a:lnTo>
                    <a:pt x="212" y="42"/>
                  </a:lnTo>
                  <a:lnTo>
                    <a:pt x="224" y="37"/>
                  </a:lnTo>
                  <a:lnTo>
                    <a:pt x="232" y="29"/>
                  </a:lnTo>
                  <a:lnTo>
                    <a:pt x="223" y="162"/>
                  </a:lnTo>
                  <a:lnTo>
                    <a:pt x="221" y="163"/>
                  </a:lnTo>
                  <a:lnTo>
                    <a:pt x="213" y="168"/>
                  </a:lnTo>
                  <a:lnTo>
                    <a:pt x="201" y="173"/>
                  </a:lnTo>
                  <a:lnTo>
                    <a:pt x="186" y="175"/>
                  </a:lnTo>
                  <a:lnTo>
                    <a:pt x="168" y="176"/>
                  </a:lnTo>
                  <a:lnTo>
                    <a:pt x="148" y="171"/>
                  </a:lnTo>
                  <a:lnTo>
                    <a:pt x="127" y="160"/>
                  </a:lnTo>
                  <a:lnTo>
                    <a:pt x="107" y="140"/>
                  </a:lnTo>
                  <a:lnTo>
                    <a:pt x="89" y="125"/>
                  </a:lnTo>
                  <a:lnTo>
                    <a:pt x="72" y="120"/>
                  </a:lnTo>
                  <a:lnTo>
                    <a:pt x="55" y="120"/>
                  </a:lnTo>
                  <a:lnTo>
                    <a:pt x="39" y="125"/>
                  </a:lnTo>
                  <a:lnTo>
                    <a:pt x="25" y="132"/>
                  </a:lnTo>
                  <a:lnTo>
                    <a:pt x="15" y="140"/>
                  </a:lnTo>
                  <a:lnTo>
                    <a:pt x="7" y="146"/>
                  </a:lnTo>
                  <a:lnTo>
                    <a:pt x="4" y="148"/>
                  </a:lnTo>
                  <a:lnTo>
                    <a:pt x="0" y="19"/>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55"/>
            <p:cNvSpPr>
              <a:spLocks/>
            </p:cNvSpPr>
            <p:nvPr/>
          </p:nvSpPr>
          <p:spPr bwMode="auto">
            <a:xfrm>
              <a:off x="3608374" y="4321164"/>
              <a:ext cx="34925" cy="34925"/>
            </a:xfrm>
            <a:custGeom>
              <a:avLst/>
              <a:gdLst>
                <a:gd name="T0" fmla="*/ 22 w 44"/>
                <a:gd name="T1" fmla="*/ 44 h 44"/>
                <a:gd name="T2" fmla="*/ 31 w 44"/>
                <a:gd name="T3" fmla="*/ 42 h 44"/>
                <a:gd name="T4" fmla="*/ 38 w 44"/>
                <a:gd name="T5" fmla="*/ 38 h 44"/>
                <a:gd name="T6" fmla="*/ 43 w 44"/>
                <a:gd name="T7" fmla="*/ 31 h 44"/>
                <a:gd name="T8" fmla="*/ 44 w 44"/>
                <a:gd name="T9" fmla="*/ 22 h 44"/>
                <a:gd name="T10" fmla="*/ 43 w 44"/>
                <a:gd name="T11" fmla="*/ 13 h 44"/>
                <a:gd name="T12" fmla="*/ 38 w 44"/>
                <a:gd name="T13" fmla="*/ 6 h 44"/>
                <a:gd name="T14" fmla="*/ 31 w 44"/>
                <a:gd name="T15" fmla="*/ 1 h 44"/>
                <a:gd name="T16" fmla="*/ 22 w 44"/>
                <a:gd name="T17" fmla="*/ 0 h 44"/>
                <a:gd name="T18" fmla="*/ 13 w 44"/>
                <a:gd name="T19" fmla="*/ 1 h 44"/>
                <a:gd name="T20" fmla="*/ 6 w 44"/>
                <a:gd name="T21" fmla="*/ 6 h 44"/>
                <a:gd name="T22" fmla="*/ 1 w 44"/>
                <a:gd name="T23" fmla="*/ 13 h 44"/>
                <a:gd name="T24" fmla="*/ 0 w 44"/>
                <a:gd name="T25" fmla="*/ 22 h 44"/>
                <a:gd name="T26" fmla="*/ 1 w 44"/>
                <a:gd name="T27" fmla="*/ 31 h 44"/>
                <a:gd name="T28" fmla="*/ 6 w 44"/>
                <a:gd name="T29" fmla="*/ 38 h 44"/>
                <a:gd name="T30" fmla="*/ 13 w 44"/>
                <a:gd name="T31" fmla="*/ 42 h 44"/>
                <a:gd name="T32" fmla="*/ 22 w 44"/>
                <a:gd name="T3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44">
                  <a:moveTo>
                    <a:pt x="22" y="44"/>
                  </a:moveTo>
                  <a:lnTo>
                    <a:pt x="31" y="42"/>
                  </a:lnTo>
                  <a:lnTo>
                    <a:pt x="38" y="38"/>
                  </a:lnTo>
                  <a:lnTo>
                    <a:pt x="43" y="31"/>
                  </a:lnTo>
                  <a:lnTo>
                    <a:pt x="44" y="22"/>
                  </a:lnTo>
                  <a:lnTo>
                    <a:pt x="43" y="13"/>
                  </a:lnTo>
                  <a:lnTo>
                    <a:pt x="38" y="6"/>
                  </a:lnTo>
                  <a:lnTo>
                    <a:pt x="31" y="1"/>
                  </a:lnTo>
                  <a:lnTo>
                    <a:pt x="22" y="0"/>
                  </a:lnTo>
                  <a:lnTo>
                    <a:pt x="13" y="1"/>
                  </a:lnTo>
                  <a:lnTo>
                    <a:pt x="6" y="6"/>
                  </a:lnTo>
                  <a:lnTo>
                    <a:pt x="1" y="13"/>
                  </a:lnTo>
                  <a:lnTo>
                    <a:pt x="0" y="22"/>
                  </a:lnTo>
                  <a:lnTo>
                    <a:pt x="1" y="31"/>
                  </a:lnTo>
                  <a:lnTo>
                    <a:pt x="6" y="38"/>
                  </a:lnTo>
                  <a:lnTo>
                    <a:pt x="13" y="42"/>
                  </a:lnTo>
                  <a:lnTo>
                    <a:pt x="22" y="4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56"/>
            <p:cNvSpPr>
              <a:spLocks/>
            </p:cNvSpPr>
            <p:nvPr/>
          </p:nvSpPr>
          <p:spPr bwMode="auto">
            <a:xfrm>
              <a:off x="3425814" y="5021243"/>
              <a:ext cx="53974" cy="76200"/>
            </a:xfrm>
            <a:custGeom>
              <a:avLst/>
              <a:gdLst>
                <a:gd name="T0" fmla="*/ 53 w 68"/>
                <a:gd name="T1" fmla="*/ 92 h 97"/>
                <a:gd name="T2" fmla="*/ 52 w 68"/>
                <a:gd name="T3" fmla="*/ 88 h 97"/>
                <a:gd name="T4" fmla="*/ 51 w 68"/>
                <a:gd name="T5" fmla="*/ 75 h 97"/>
                <a:gd name="T6" fmla="*/ 47 w 68"/>
                <a:gd name="T7" fmla="*/ 59 h 97"/>
                <a:gd name="T8" fmla="*/ 44 w 68"/>
                <a:gd name="T9" fmla="*/ 44 h 97"/>
                <a:gd name="T10" fmla="*/ 38 w 68"/>
                <a:gd name="T11" fmla="*/ 32 h 97"/>
                <a:gd name="T12" fmla="*/ 31 w 68"/>
                <a:gd name="T13" fmla="*/ 30 h 97"/>
                <a:gd name="T14" fmla="*/ 22 w 68"/>
                <a:gd name="T15" fmla="*/ 40 h 97"/>
                <a:gd name="T16" fmla="*/ 13 w 68"/>
                <a:gd name="T17" fmla="*/ 67 h 97"/>
                <a:gd name="T18" fmla="*/ 0 w 68"/>
                <a:gd name="T19" fmla="*/ 63 h 97"/>
                <a:gd name="T20" fmla="*/ 2 w 68"/>
                <a:gd name="T21" fmla="*/ 57 h 97"/>
                <a:gd name="T22" fmla="*/ 7 w 68"/>
                <a:gd name="T23" fmla="*/ 42 h 97"/>
                <a:gd name="T24" fmla="*/ 15 w 68"/>
                <a:gd name="T25" fmla="*/ 22 h 97"/>
                <a:gd name="T26" fmla="*/ 24 w 68"/>
                <a:gd name="T27" fmla="*/ 7 h 97"/>
                <a:gd name="T28" fmla="*/ 36 w 68"/>
                <a:gd name="T29" fmla="*/ 0 h 97"/>
                <a:gd name="T30" fmla="*/ 47 w 68"/>
                <a:gd name="T31" fmla="*/ 9 h 97"/>
                <a:gd name="T32" fmla="*/ 58 w 68"/>
                <a:gd name="T33" fmla="*/ 39 h 97"/>
                <a:gd name="T34" fmla="*/ 68 w 68"/>
                <a:gd name="T35" fmla="*/ 97 h 97"/>
                <a:gd name="T36" fmla="*/ 53 w 68"/>
                <a:gd name="T37" fmla="*/ 9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97">
                  <a:moveTo>
                    <a:pt x="53" y="92"/>
                  </a:moveTo>
                  <a:lnTo>
                    <a:pt x="52" y="88"/>
                  </a:lnTo>
                  <a:lnTo>
                    <a:pt x="51" y="75"/>
                  </a:lnTo>
                  <a:lnTo>
                    <a:pt x="47" y="59"/>
                  </a:lnTo>
                  <a:lnTo>
                    <a:pt x="44" y="44"/>
                  </a:lnTo>
                  <a:lnTo>
                    <a:pt x="38" y="32"/>
                  </a:lnTo>
                  <a:lnTo>
                    <a:pt x="31" y="30"/>
                  </a:lnTo>
                  <a:lnTo>
                    <a:pt x="22" y="40"/>
                  </a:lnTo>
                  <a:lnTo>
                    <a:pt x="13" y="67"/>
                  </a:lnTo>
                  <a:lnTo>
                    <a:pt x="0" y="63"/>
                  </a:lnTo>
                  <a:lnTo>
                    <a:pt x="2" y="57"/>
                  </a:lnTo>
                  <a:lnTo>
                    <a:pt x="7" y="42"/>
                  </a:lnTo>
                  <a:lnTo>
                    <a:pt x="15" y="22"/>
                  </a:lnTo>
                  <a:lnTo>
                    <a:pt x="24" y="7"/>
                  </a:lnTo>
                  <a:lnTo>
                    <a:pt x="36" y="0"/>
                  </a:lnTo>
                  <a:lnTo>
                    <a:pt x="47" y="9"/>
                  </a:lnTo>
                  <a:lnTo>
                    <a:pt x="58" y="39"/>
                  </a:lnTo>
                  <a:lnTo>
                    <a:pt x="68" y="97"/>
                  </a:lnTo>
                  <a:lnTo>
                    <a:pt x="53" y="9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57"/>
            <p:cNvSpPr>
              <a:spLocks/>
            </p:cNvSpPr>
            <p:nvPr/>
          </p:nvSpPr>
          <p:spPr bwMode="auto">
            <a:xfrm>
              <a:off x="3382949" y="5029201"/>
              <a:ext cx="53974" cy="77787"/>
            </a:xfrm>
            <a:custGeom>
              <a:avLst/>
              <a:gdLst>
                <a:gd name="T0" fmla="*/ 54 w 69"/>
                <a:gd name="T1" fmla="*/ 94 h 97"/>
                <a:gd name="T2" fmla="*/ 54 w 69"/>
                <a:gd name="T3" fmla="*/ 89 h 97"/>
                <a:gd name="T4" fmla="*/ 52 w 69"/>
                <a:gd name="T5" fmla="*/ 76 h 97"/>
                <a:gd name="T6" fmla="*/ 48 w 69"/>
                <a:gd name="T7" fmla="*/ 60 h 97"/>
                <a:gd name="T8" fmla="*/ 45 w 69"/>
                <a:gd name="T9" fmla="*/ 45 h 97"/>
                <a:gd name="T10" fmla="*/ 39 w 69"/>
                <a:gd name="T11" fmla="*/ 34 h 97"/>
                <a:gd name="T12" fmla="*/ 32 w 69"/>
                <a:gd name="T13" fmla="*/ 32 h 97"/>
                <a:gd name="T14" fmla="*/ 23 w 69"/>
                <a:gd name="T15" fmla="*/ 42 h 97"/>
                <a:gd name="T16" fmla="*/ 13 w 69"/>
                <a:gd name="T17" fmla="*/ 68 h 97"/>
                <a:gd name="T18" fmla="*/ 0 w 69"/>
                <a:gd name="T19" fmla="*/ 65 h 97"/>
                <a:gd name="T20" fmla="*/ 2 w 69"/>
                <a:gd name="T21" fmla="*/ 58 h 97"/>
                <a:gd name="T22" fmla="*/ 7 w 69"/>
                <a:gd name="T23" fmla="*/ 42 h 97"/>
                <a:gd name="T24" fmla="*/ 15 w 69"/>
                <a:gd name="T25" fmla="*/ 24 h 97"/>
                <a:gd name="T26" fmla="*/ 25 w 69"/>
                <a:gd name="T27" fmla="*/ 7 h 97"/>
                <a:gd name="T28" fmla="*/ 37 w 69"/>
                <a:gd name="T29" fmla="*/ 0 h 97"/>
                <a:gd name="T30" fmla="*/ 48 w 69"/>
                <a:gd name="T31" fmla="*/ 9 h 97"/>
                <a:gd name="T32" fmla="*/ 59 w 69"/>
                <a:gd name="T33" fmla="*/ 40 h 97"/>
                <a:gd name="T34" fmla="*/ 69 w 69"/>
                <a:gd name="T35" fmla="*/ 97 h 97"/>
                <a:gd name="T36" fmla="*/ 54 w 69"/>
                <a:gd name="T37" fmla="*/ 9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97">
                  <a:moveTo>
                    <a:pt x="54" y="94"/>
                  </a:moveTo>
                  <a:lnTo>
                    <a:pt x="54" y="89"/>
                  </a:lnTo>
                  <a:lnTo>
                    <a:pt x="52" y="76"/>
                  </a:lnTo>
                  <a:lnTo>
                    <a:pt x="48" y="60"/>
                  </a:lnTo>
                  <a:lnTo>
                    <a:pt x="45" y="45"/>
                  </a:lnTo>
                  <a:lnTo>
                    <a:pt x="39" y="34"/>
                  </a:lnTo>
                  <a:lnTo>
                    <a:pt x="32" y="32"/>
                  </a:lnTo>
                  <a:lnTo>
                    <a:pt x="23" y="42"/>
                  </a:lnTo>
                  <a:lnTo>
                    <a:pt x="13" y="68"/>
                  </a:lnTo>
                  <a:lnTo>
                    <a:pt x="0" y="65"/>
                  </a:lnTo>
                  <a:lnTo>
                    <a:pt x="2" y="58"/>
                  </a:lnTo>
                  <a:lnTo>
                    <a:pt x="7" y="42"/>
                  </a:lnTo>
                  <a:lnTo>
                    <a:pt x="15" y="24"/>
                  </a:lnTo>
                  <a:lnTo>
                    <a:pt x="25" y="7"/>
                  </a:lnTo>
                  <a:lnTo>
                    <a:pt x="37" y="0"/>
                  </a:lnTo>
                  <a:lnTo>
                    <a:pt x="48" y="9"/>
                  </a:lnTo>
                  <a:lnTo>
                    <a:pt x="59" y="40"/>
                  </a:lnTo>
                  <a:lnTo>
                    <a:pt x="69" y="97"/>
                  </a:lnTo>
                  <a:lnTo>
                    <a:pt x="54" y="9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58"/>
            <p:cNvSpPr>
              <a:spLocks/>
            </p:cNvSpPr>
            <p:nvPr/>
          </p:nvSpPr>
          <p:spPr bwMode="auto">
            <a:xfrm>
              <a:off x="3340089" y="5038709"/>
              <a:ext cx="57150" cy="76201"/>
            </a:xfrm>
            <a:custGeom>
              <a:avLst/>
              <a:gdLst>
                <a:gd name="T0" fmla="*/ 54 w 71"/>
                <a:gd name="T1" fmla="*/ 92 h 97"/>
                <a:gd name="T2" fmla="*/ 53 w 71"/>
                <a:gd name="T3" fmla="*/ 88 h 97"/>
                <a:gd name="T4" fmla="*/ 52 w 71"/>
                <a:gd name="T5" fmla="*/ 75 h 97"/>
                <a:gd name="T6" fmla="*/ 48 w 71"/>
                <a:gd name="T7" fmla="*/ 59 h 97"/>
                <a:gd name="T8" fmla="*/ 44 w 71"/>
                <a:gd name="T9" fmla="*/ 44 h 97"/>
                <a:gd name="T10" fmla="*/ 38 w 71"/>
                <a:gd name="T11" fmla="*/ 32 h 97"/>
                <a:gd name="T12" fmla="*/ 31 w 71"/>
                <a:gd name="T13" fmla="*/ 30 h 97"/>
                <a:gd name="T14" fmla="*/ 23 w 71"/>
                <a:gd name="T15" fmla="*/ 40 h 97"/>
                <a:gd name="T16" fmla="*/ 13 w 71"/>
                <a:gd name="T17" fmla="*/ 67 h 97"/>
                <a:gd name="T18" fmla="*/ 0 w 71"/>
                <a:gd name="T19" fmla="*/ 63 h 97"/>
                <a:gd name="T20" fmla="*/ 2 w 71"/>
                <a:gd name="T21" fmla="*/ 56 h 97"/>
                <a:gd name="T22" fmla="*/ 8 w 71"/>
                <a:gd name="T23" fmla="*/ 40 h 97"/>
                <a:gd name="T24" fmla="*/ 16 w 71"/>
                <a:gd name="T25" fmla="*/ 22 h 97"/>
                <a:gd name="T26" fmla="*/ 26 w 71"/>
                <a:gd name="T27" fmla="*/ 6 h 97"/>
                <a:gd name="T28" fmla="*/ 38 w 71"/>
                <a:gd name="T29" fmla="*/ 0 h 97"/>
                <a:gd name="T30" fmla="*/ 49 w 71"/>
                <a:gd name="T31" fmla="*/ 8 h 97"/>
                <a:gd name="T32" fmla="*/ 61 w 71"/>
                <a:gd name="T33" fmla="*/ 39 h 97"/>
                <a:gd name="T34" fmla="*/ 71 w 71"/>
                <a:gd name="T35" fmla="*/ 97 h 97"/>
                <a:gd name="T36" fmla="*/ 54 w 71"/>
                <a:gd name="T37" fmla="*/ 9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 h="97">
                  <a:moveTo>
                    <a:pt x="54" y="92"/>
                  </a:moveTo>
                  <a:lnTo>
                    <a:pt x="53" y="88"/>
                  </a:lnTo>
                  <a:lnTo>
                    <a:pt x="52" y="75"/>
                  </a:lnTo>
                  <a:lnTo>
                    <a:pt x="48" y="59"/>
                  </a:lnTo>
                  <a:lnTo>
                    <a:pt x="44" y="44"/>
                  </a:lnTo>
                  <a:lnTo>
                    <a:pt x="38" y="32"/>
                  </a:lnTo>
                  <a:lnTo>
                    <a:pt x="31" y="30"/>
                  </a:lnTo>
                  <a:lnTo>
                    <a:pt x="23" y="40"/>
                  </a:lnTo>
                  <a:lnTo>
                    <a:pt x="13" y="67"/>
                  </a:lnTo>
                  <a:lnTo>
                    <a:pt x="0" y="63"/>
                  </a:lnTo>
                  <a:lnTo>
                    <a:pt x="2" y="56"/>
                  </a:lnTo>
                  <a:lnTo>
                    <a:pt x="8" y="40"/>
                  </a:lnTo>
                  <a:lnTo>
                    <a:pt x="16" y="22"/>
                  </a:lnTo>
                  <a:lnTo>
                    <a:pt x="26" y="6"/>
                  </a:lnTo>
                  <a:lnTo>
                    <a:pt x="38" y="0"/>
                  </a:lnTo>
                  <a:lnTo>
                    <a:pt x="49" y="8"/>
                  </a:lnTo>
                  <a:lnTo>
                    <a:pt x="61" y="39"/>
                  </a:lnTo>
                  <a:lnTo>
                    <a:pt x="71" y="97"/>
                  </a:lnTo>
                  <a:lnTo>
                    <a:pt x="54" y="9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59"/>
            <p:cNvSpPr>
              <a:spLocks/>
            </p:cNvSpPr>
            <p:nvPr/>
          </p:nvSpPr>
          <p:spPr bwMode="auto">
            <a:xfrm>
              <a:off x="3297226" y="5046642"/>
              <a:ext cx="57150" cy="77787"/>
            </a:xfrm>
            <a:custGeom>
              <a:avLst/>
              <a:gdLst>
                <a:gd name="T0" fmla="*/ 54 w 71"/>
                <a:gd name="T1" fmla="*/ 94 h 98"/>
                <a:gd name="T2" fmla="*/ 54 w 71"/>
                <a:gd name="T3" fmla="*/ 89 h 98"/>
                <a:gd name="T4" fmla="*/ 52 w 71"/>
                <a:gd name="T5" fmla="*/ 76 h 98"/>
                <a:gd name="T6" fmla="*/ 48 w 71"/>
                <a:gd name="T7" fmla="*/ 60 h 98"/>
                <a:gd name="T8" fmla="*/ 45 w 71"/>
                <a:gd name="T9" fmla="*/ 44 h 98"/>
                <a:gd name="T10" fmla="*/ 39 w 71"/>
                <a:gd name="T11" fmla="*/ 34 h 98"/>
                <a:gd name="T12" fmla="*/ 32 w 71"/>
                <a:gd name="T13" fmla="*/ 31 h 98"/>
                <a:gd name="T14" fmla="*/ 23 w 71"/>
                <a:gd name="T15" fmla="*/ 42 h 98"/>
                <a:gd name="T16" fmla="*/ 12 w 71"/>
                <a:gd name="T17" fmla="*/ 68 h 98"/>
                <a:gd name="T18" fmla="*/ 0 w 71"/>
                <a:gd name="T19" fmla="*/ 64 h 98"/>
                <a:gd name="T20" fmla="*/ 2 w 71"/>
                <a:gd name="T21" fmla="*/ 57 h 98"/>
                <a:gd name="T22" fmla="*/ 8 w 71"/>
                <a:gd name="T23" fmla="*/ 42 h 98"/>
                <a:gd name="T24" fmla="*/ 16 w 71"/>
                <a:gd name="T25" fmla="*/ 22 h 98"/>
                <a:gd name="T26" fmla="*/ 26 w 71"/>
                <a:gd name="T27" fmla="*/ 7 h 98"/>
                <a:gd name="T28" fmla="*/ 38 w 71"/>
                <a:gd name="T29" fmla="*/ 0 h 98"/>
                <a:gd name="T30" fmla="*/ 49 w 71"/>
                <a:gd name="T31" fmla="*/ 9 h 98"/>
                <a:gd name="T32" fmla="*/ 61 w 71"/>
                <a:gd name="T33" fmla="*/ 41 h 98"/>
                <a:gd name="T34" fmla="*/ 71 w 71"/>
                <a:gd name="T35" fmla="*/ 98 h 98"/>
                <a:gd name="T36" fmla="*/ 54 w 71"/>
                <a:gd name="T37"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 h="98">
                  <a:moveTo>
                    <a:pt x="54" y="94"/>
                  </a:moveTo>
                  <a:lnTo>
                    <a:pt x="54" y="89"/>
                  </a:lnTo>
                  <a:lnTo>
                    <a:pt x="52" y="76"/>
                  </a:lnTo>
                  <a:lnTo>
                    <a:pt x="48" y="60"/>
                  </a:lnTo>
                  <a:lnTo>
                    <a:pt x="45" y="44"/>
                  </a:lnTo>
                  <a:lnTo>
                    <a:pt x="39" y="34"/>
                  </a:lnTo>
                  <a:lnTo>
                    <a:pt x="32" y="31"/>
                  </a:lnTo>
                  <a:lnTo>
                    <a:pt x="23" y="42"/>
                  </a:lnTo>
                  <a:lnTo>
                    <a:pt x="12" y="68"/>
                  </a:lnTo>
                  <a:lnTo>
                    <a:pt x="0" y="64"/>
                  </a:lnTo>
                  <a:lnTo>
                    <a:pt x="2" y="57"/>
                  </a:lnTo>
                  <a:lnTo>
                    <a:pt x="8" y="42"/>
                  </a:lnTo>
                  <a:lnTo>
                    <a:pt x="16" y="22"/>
                  </a:lnTo>
                  <a:lnTo>
                    <a:pt x="26" y="7"/>
                  </a:lnTo>
                  <a:lnTo>
                    <a:pt x="38" y="0"/>
                  </a:lnTo>
                  <a:lnTo>
                    <a:pt x="49" y="9"/>
                  </a:lnTo>
                  <a:lnTo>
                    <a:pt x="61" y="41"/>
                  </a:lnTo>
                  <a:lnTo>
                    <a:pt x="71" y="98"/>
                  </a:lnTo>
                  <a:lnTo>
                    <a:pt x="54" y="9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60"/>
            <p:cNvSpPr>
              <a:spLocks/>
            </p:cNvSpPr>
            <p:nvPr/>
          </p:nvSpPr>
          <p:spPr bwMode="auto">
            <a:xfrm>
              <a:off x="3255950" y="5054573"/>
              <a:ext cx="57150" cy="77787"/>
            </a:xfrm>
            <a:custGeom>
              <a:avLst/>
              <a:gdLst>
                <a:gd name="T0" fmla="*/ 54 w 71"/>
                <a:gd name="T1" fmla="*/ 93 h 98"/>
                <a:gd name="T2" fmla="*/ 53 w 71"/>
                <a:gd name="T3" fmla="*/ 88 h 98"/>
                <a:gd name="T4" fmla="*/ 52 w 71"/>
                <a:gd name="T5" fmla="*/ 76 h 98"/>
                <a:gd name="T6" fmla="*/ 48 w 71"/>
                <a:gd name="T7" fmla="*/ 60 h 98"/>
                <a:gd name="T8" fmla="*/ 44 w 71"/>
                <a:gd name="T9" fmla="*/ 43 h 98"/>
                <a:gd name="T10" fmla="*/ 38 w 71"/>
                <a:gd name="T11" fmla="*/ 33 h 98"/>
                <a:gd name="T12" fmla="*/ 31 w 71"/>
                <a:gd name="T13" fmla="*/ 31 h 98"/>
                <a:gd name="T14" fmla="*/ 23 w 71"/>
                <a:gd name="T15" fmla="*/ 41 h 98"/>
                <a:gd name="T16" fmla="*/ 13 w 71"/>
                <a:gd name="T17" fmla="*/ 68 h 98"/>
                <a:gd name="T18" fmla="*/ 0 w 71"/>
                <a:gd name="T19" fmla="*/ 63 h 98"/>
                <a:gd name="T20" fmla="*/ 2 w 71"/>
                <a:gd name="T21" fmla="*/ 56 h 98"/>
                <a:gd name="T22" fmla="*/ 8 w 71"/>
                <a:gd name="T23" fmla="*/ 41 h 98"/>
                <a:gd name="T24" fmla="*/ 16 w 71"/>
                <a:gd name="T25" fmla="*/ 22 h 98"/>
                <a:gd name="T26" fmla="*/ 26 w 71"/>
                <a:gd name="T27" fmla="*/ 7 h 98"/>
                <a:gd name="T28" fmla="*/ 38 w 71"/>
                <a:gd name="T29" fmla="*/ 0 h 98"/>
                <a:gd name="T30" fmla="*/ 49 w 71"/>
                <a:gd name="T31" fmla="*/ 9 h 98"/>
                <a:gd name="T32" fmla="*/ 61 w 71"/>
                <a:gd name="T33" fmla="*/ 40 h 98"/>
                <a:gd name="T34" fmla="*/ 71 w 71"/>
                <a:gd name="T35" fmla="*/ 98 h 98"/>
                <a:gd name="T36" fmla="*/ 54 w 71"/>
                <a:gd name="T3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 h="98">
                  <a:moveTo>
                    <a:pt x="54" y="93"/>
                  </a:moveTo>
                  <a:lnTo>
                    <a:pt x="53" y="88"/>
                  </a:lnTo>
                  <a:lnTo>
                    <a:pt x="52" y="76"/>
                  </a:lnTo>
                  <a:lnTo>
                    <a:pt x="48" y="60"/>
                  </a:lnTo>
                  <a:lnTo>
                    <a:pt x="44" y="43"/>
                  </a:lnTo>
                  <a:lnTo>
                    <a:pt x="38" y="33"/>
                  </a:lnTo>
                  <a:lnTo>
                    <a:pt x="31" y="31"/>
                  </a:lnTo>
                  <a:lnTo>
                    <a:pt x="23" y="41"/>
                  </a:lnTo>
                  <a:lnTo>
                    <a:pt x="13" y="68"/>
                  </a:lnTo>
                  <a:lnTo>
                    <a:pt x="0" y="63"/>
                  </a:lnTo>
                  <a:lnTo>
                    <a:pt x="2" y="56"/>
                  </a:lnTo>
                  <a:lnTo>
                    <a:pt x="8" y="41"/>
                  </a:lnTo>
                  <a:lnTo>
                    <a:pt x="16" y="22"/>
                  </a:lnTo>
                  <a:lnTo>
                    <a:pt x="26" y="7"/>
                  </a:lnTo>
                  <a:lnTo>
                    <a:pt x="38" y="0"/>
                  </a:lnTo>
                  <a:lnTo>
                    <a:pt x="49" y="9"/>
                  </a:lnTo>
                  <a:lnTo>
                    <a:pt x="61" y="40"/>
                  </a:lnTo>
                  <a:lnTo>
                    <a:pt x="71" y="98"/>
                  </a:lnTo>
                  <a:lnTo>
                    <a:pt x="54" y="93"/>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5" name="Freeform 61"/>
            <p:cNvSpPr>
              <a:spLocks/>
            </p:cNvSpPr>
            <p:nvPr/>
          </p:nvSpPr>
          <p:spPr bwMode="auto">
            <a:xfrm>
              <a:off x="3273419" y="5089502"/>
              <a:ext cx="222249" cy="52388"/>
            </a:xfrm>
            <a:custGeom>
              <a:avLst/>
              <a:gdLst>
                <a:gd name="T0" fmla="*/ 273 w 280"/>
                <a:gd name="T1" fmla="*/ 0 h 67"/>
                <a:gd name="T2" fmla="*/ 280 w 280"/>
                <a:gd name="T3" fmla="*/ 10 h 67"/>
                <a:gd name="T4" fmla="*/ 11 w 280"/>
                <a:gd name="T5" fmla="*/ 67 h 67"/>
                <a:gd name="T6" fmla="*/ 0 w 280"/>
                <a:gd name="T7" fmla="*/ 57 h 67"/>
                <a:gd name="T8" fmla="*/ 273 w 280"/>
                <a:gd name="T9" fmla="*/ 0 h 67"/>
              </a:gdLst>
              <a:ahLst/>
              <a:cxnLst>
                <a:cxn ang="0">
                  <a:pos x="T0" y="T1"/>
                </a:cxn>
                <a:cxn ang="0">
                  <a:pos x="T2" y="T3"/>
                </a:cxn>
                <a:cxn ang="0">
                  <a:pos x="T4" y="T5"/>
                </a:cxn>
                <a:cxn ang="0">
                  <a:pos x="T6" y="T7"/>
                </a:cxn>
                <a:cxn ang="0">
                  <a:pos x="T8" y="T9"/>
                </a:cxn>
              </a:cxnLst>
              <a:rect l="0" t="0" r="r" b="b"/>
              <a:pathLst>
                <a:path w="280" h="67">
                  <a:moveTo>
                    <a:pt x="273" y="0"/>
                  </a:moveTo>
                  <a:lnTo>
                    <a:pt x="280" y="10"/>
                  </a:lnTo>
                  <a:lnTo>
                    <a:pt x="11" y="67"/>
                  </a:lnTo>
                  <a:lnTo>
                    <a:pt x="0" y="57"/>
                  </a:lnTo>
                  <a:lnTo>
                    <a:pt x="273"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6" name="Freeform 62"/>
            <p:cNvSpPr>
              <a:spLocks/>
            </p:cNvSpPr>
            <p:nvPr/>
          </p:nvSpPr>
          <p:spPr bwMode="auto">
            <a:xfrm>
              <a:off x="3232151" y="5065713"/>
              <a:ext cx="222249" cy="52388"/>
            </a:xfrm>
            <a:custGeom>
              <a:avLst/>
              <a:gdLst>
                <a:gd name="T0" fmla="*/ 273 w 280"/>
                <a:gd name="T1" fmla="*/ 0 h 67"/>
                <a:gd name="T2" fmla="*/ 280 w 280"/>
                <a:gd name="T3" fmla="*/ 10 h 67"/>
                <a:gd name="T4" fmla="*/ 11 w 280"/>
                <a:gd name="T5" fmla="*/ 67 h 67"/>
                <a:gd name="T6" fmla="*/ 0 w 280"/>
                <a:gd name="T7" fmla="*/ 57 h 67"/>
                <a:gd name="T8" fmla="*/ 273 w 280"/>
                <a:gd name="T9" fmla="*/ 0 h 67"/>
              </a:gdLst>
              <a:ahLst/>
              <a:cxnLst>
                <a:cxn ang="0">
                  <a:pos x="T0" y="T1"/>
                </a:cxn>
                <a:cxn ang="0">
                  <a:pos x="T2" y="T3"/>
                </a:cxn>
                <a:cxn ang="0">
                  <a:pos x="T4" y="T5"/>
                </a:cxn>
                <a:cxn ang="0">
                  <a:pos x="T6" y="T7"/>
                </a:cxn>
                <a:cxn ang="0">
                  <a:pos x="T8" y="T9"/>
                </a:cxn>
              </a:cxnLst>
              <a:rect l="0" t="0" r="r" b="b"/>
              <a:pathLst>
                <a:path w="280" h="67">
                  <a:moveTo>
                    <a:pt x="273" y="0"/>
                  </a:moveTo>
                  <a:lnTo>
                    <a:pt x="280" y="10"/>
                  </a:lnTo>
                  <a:lnTo>
                    <a:pt x="11" y="67"/>
                  </a:lnTo>
                  <a:lnTo>
                    <a:pt x="0" y="57"/>
                  </a:lnTo>
                  <a:lnTo>
                    <a:pt x="273"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86" name="Textfeld 85"/>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16</a:t>
            </a:r>
            <a:endParaRPr lang="de-DE" sz="1100" dirty="0">
              <a:latin typeface="Arial" panose="020B0604020202020204" pitchFamily="34" charset="0"/>
              <a:cs typeface="Arial" panose="020B0604020202020204" pitchFamily="34" charset="0"/>
            </a:endParaRPr>
          </a:p>
        </p:txBody>
      </p:sp>
      <p:sp>
        <p:nvSpPr>
          <p:cNvPr id="70" name="Abgerundetes Rechteck 69"/>
          <p:cNvSpPr/>
          <p:nvPr/>
        </p:nvSpPr>
        <p:spPr>
          <a:xfrm>
            <a:off x="251867" y="4221088"/>
            <a:ext cx="2204218" cy="683591"/>
          </a:xfrm>
          <a:prstGeom prst="round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wrap="square" rtlCol="0" anchor="ctr" anchorCtr="1">
            <a:noAutofit/>
          </a:bodyPr>
          <a:lstStyle/>
          <a:p>
            <a:pPr algn="ctr"/>
            <a:endParaRPr lang="de-DE" sz="1800" dirty="0">
              <a:solidFill>
                <a:schemeClr val="lt1"/>
              </a:solidFill>
              <a:latin typeface="Arial" panose="020B0604020202020204" pitchFamily="34" charset="0"/>
              <a:cs typeface="Arial" panose="020B0604020202020204" pitchFamily="34" charset="0"/>
            </a:endParaRPr>
          </a:p>
          <a:p>
            <a:pPr algn="ctr"/>
            <a:endParaRPr lang="de-DE" sz="1800" dirty="0">
              <a:solidFill>
                <a:schemeClr val="lt1"/>
              </a:solidFill>
              <a:latin typeface="Arial" panose="020B0604020202020204" pitchFamily="34" charset="0"/>
              <a:cs typeface="Arial" panose="020B0604020202020204" pitchFamily="34" charset="0"/>
            </a:endParaRPr>
          </a:p>
          <a:p>
            <a:pPr algn="ctr"/>
            <a:r>
              <a:rPr lang="de-DE" sz="1800" dirty="0">
                <a:solidFill>
                  <a:schemeClr val="lt1"/>
                </a:solidFill>
                <a:latin typeface="Arial" panose="020B0604020202020204" pitchFamily="34" charset="0"/>
                <a:cs typeface="Arial" panose="020B0604020202020204" pitchFamily="34" charset="0"/>
              </a:rPr>
              <a:t>Fachbezogene Umsetzung</a:t>
            </a:r>
          </a:p>
          <a:p>
            <a:pPr algn="ctr"/>
            <a:endParaRPr lang="de-DE" sz="1800" dirty="0">
              <a:solidFill>
                <a:schemeClr val="lt1"/>
              </a:solidFill>
              <a:latin typeface="Arial" panose="020B0604020202020204" pitchFamily="34" charset="0"/>
              <a:cs typeface="Arial" panose="020B0604020202020204" pitchFamily="34" charset="0"/>
            </a:endParaRPr>
          </a:p>
          <a:p>
            <a:pPr algn="ctr"/>
            <a:endParaRPr lang="de-DE" sz="1800" dirty="0">
              <a:solidFill>
                <a:schemeClr val="lt1"/>
              </a:solidFill>
              <a:latin typeface="Arial" panose="020B0604020202020204" pitchFamily="34" charset="0"/>
              <a:cs typeface="Arial" panose="020B0604020202020204" pitchFamily="34" charset="0"/>
            </a:endParaRPr>
          </a:p>
        </p:txBody>
      </p:sp>
      <p:sp>
        <p:nvSpPr>
          <p:cNvPr id="72" name="Abgerundetes Rechteck 71"/>
          <p:cNvSpPr/>
          <p:nvPr/>
        </p:nvSpPr>
        <p:spPr>
          <a:xfrm>
            <a:off x="251867" y="5013326"/>
            <a:ext cx="2204218" cy="863946"/>
          </a:xfrm>
          <a:prstGeom prst="roundRect">
            <a:avLst/>
          </a:prstGeom>
          <a:solidFill>
            <a:schemeClr val="accent6">
              <a:lumMod val="40000"/>
              <a:lumOff val="60000"/>
            </a:schemeClr>
          </a:solidFill>
        </p:spPr>
        <p:style>
          <a:lnRef idx="3">
            <a:schemeClr val="lt1"/>
          </a:lnRef>
          <a:fillRef idx="1">
            <a:schemeClr val="accent6"/>
          </a:fillRef>
          <a:effectRef idx="1">
            <a:schemeClr val="accent6"/>
          </a:effectRef>
          <a:fontRef idx="minor">
            <a:schemeClr val="lt1"/>
          </a:fontRef>
        </p:style>
        <p:txBody>
          <a:bodyPr wrap="square" rtlCol="0" anchor="ctr" anchorCtr="1">
            <a:noAutofit/>
          </a:bodyPr>
          <a:lstStyle/>
          <a:p>
            <a:pPr algn="ctr"/>
            <a:endParaRPr lang="de-DE" sz="1800" dirty="0">
              <a:solidFill>
                <a:schemeClr val="tx1"/>
              </a:solidFill>
              <a:latin typeface="Arial" panose="020B0604020202020204" pitchFamily="34" charset="0"/>
              <a:cs typeface="Arial" panose="020B0604020202020204" pitchFamily="34" charset="0"/>
            </a:endParaRPr>
          </a:p>
          <a:p>
            <a:pPr algn="ctr"/>
            <a:endParaRPr lang="de-DE" sz="1800" dirty="0">
              <a:solidFill>
                <a:schemeClr val="tx1"/>
              </a:solidFill>
              <a:latin typeface="Arial" panose="020B0604020202020204" pitchFamily="34" charset="0"/>
              <a:cs typeface="Arial" panose="020B0604020202020204" pitchFamily="34" charset="0"/>
            </a:endParaRPr>
          </a:p>
          <a:p>
            <a:pPr algn="ctr"/>
            <a:r>
              <a:rPr lang="de-DE" sz="1800" dirty="0">
                <a:solidFill>
                  <a:schemeClr val="tx1"/>
                </a:solidFill>
                <a:latin typeface="Arial" panose="020B0604020202020204" pitchFamily="34" charset="0"/>
                <a:cs typeface="Arial" panose="020B0604020202020204" pitchFamily="34" charset="0"/>
              </a:rPr>
              <a:t>Umsetzung </a:t>
            </a:r>
            <a:endParaRPr lang="de-DE" sz="1800" dirty="0" smtClean="0">
              <a:solidFill>
                <a:schemeClr val="tx1"/>
              </a:solidFill>
              <a:latin typeface="Arial" panose="020B0604020202020204" pitchFamily="34" charset="0"/>
              <a:cs typeface="Arial" panose="020B0604020202020204" pitchFamily="34" charset="0"/>
            </a:endParaRPr>
          </a:p>
          <a:p>
            <a:pPr algn="ctr"/>
            <a:r>
              <a:rPr lang="de-DE" sz="1800" dirty="0" smtClean="0">
                <a:solidFill>
                  <a:schemeClr val="tx1"/>
                </a:solidFill>
                <a:latin typeface="Arial" panose="020B0604020202020204" pitchFamily="34" charset="0"/>
                <a:cs typeface="Arial" panose="020B0604020202020204" pitchFamily="34" charset="0"/>
              </a:rPr>
              <a:t>übergreifender Themen</a:t>
            </a:r>
            <a:endParaRPr lang="de-DE" sz="1800" dirty="0">
              <a:solidFill>
                <a:schemeClr val="tx1"/>
              </a:solidFill>
              <a:latin typeface="Arial" panose="020B0604020202020204" pitchFamily="34" charset="0"/>
              <a:cs typeface="Arial" panose="020B0604020202020204" pitchFamily="34" charset="0"/>
            </a:endParaRPr>
          </a:p>
          <a:p>
            <a:pPr algn="ctr"/>
            <a:endParaRPr lang="de-DE" sz="1800" dirty="0">
              <a:solidFill>
                <a:schemeClr val="tx1"/>
              </a:solidFill>
              <a:latin typeface="Arial" panose="020B0604020202020204" pitchFamily="34" charset="0"/>
              <a:cs typeface="Arial" panose="020B0604020202020204" pitchFamily="34" charset="0"/>
            </a:endParaRPr>
          </a:p>
          <a:p>
            <a:pPr algn="ctr"/>
            <a:endParaRPr lang="de-DE" sz="1800" dirty="0">
              <a:solidFill>
                <a:schemeClr val="tx1"/>
              </a:solidFill>
              <a:latin typeface="Arial" panose="020B0604020202020204" pitchFamily="34" charset="0"/>
              <a:cs typeface="Arial" panose="020B0604020202020204" pitchFamily="34" charset="0"/>
            </a:endParaRPr>
          </a:p>
        </p:txBody>
      </p:sp>
      <p:sp>
        <p:nvSpPr>
          <p:cNvPr id="76" name="Pfeil nach rechts 75"/>
          <p:cNvSpPr/>
          <p:nvPr/>
        </p:nvSpPr>
        <p:spPr>
          <a:xfrm>
            <a:off x="2555776" y="5301208"/>
            <a:ext cx="504056" cy="288032"/>
          </a:xfrm>
          <a:prstGeom prst="rightArrow">
            <a:avLst/>
          </a:prstGeom>
          <a:solidFill>
            <a:schemeClr val="accent6">
              <a:lumMod val="40000"/>
              <a:lumOff val="60000"/>
            </a:schemeClr>
          </a:solidFill>
        </p:spPr>
        <p:style>
          <a:lnRef idx="3">
            <a:schemeClr val="lt1"/>
          </a:lnRef>
          <a:fillRef idx="1">
            <a:schemeClr val="accent6"/>
          </a:fillRef>
          <a:effectRef idx="1">
            <a:schemeClr val="accent6"/>
          </a:effectRef>
          <a:fontRef idx="minor">
            <a:schemeClr val="lt1"/>
          </a:fontRef>
        </p:style>
        <p:txBody>
          <a:bodyPr wrap="square" rtlCol="0" anchor="ctr" anchorCtr="1">
            <a:noAutofit/>
          </a:bodyPr>
          <a:lstStyle/>
          <a:p>
            <a:pPr algn="ctr"/>
            <a:endParaRPr lang="de-DE" sz="1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692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Line 4"/>
          <p:cNvSpPr>
            <a:spLocks noChangeShapeType="1"/>
          </p:cNvSpPr>
          <p:nvPr/>
        </p:nvSpPr>
        <p:spPr bwMode="auto">
          <a:xfrm>
            <a:off x="5940425" y="4724400"/>
            <a:ext cx="431800" cy="0"/>
          </a:xfrm>
          <a:prstGeom prst="line">
            <a:avLst/>
          </a:prstGeom>
          <a:noFill/>
          <a:ln w="9525">
            <a:noFill/>
            <a:round/>
            <a:headEnd/>
            <a:tailEnd/>
          </a:ln>
        </p:spPr>
        <p:txBody>
          <a:bodyPr anchor="ctr"/>
          <a:lstStyle/>
          <a:p>
            <a:endParaRPr lang="de-DE"/>
          </a:p>
        </p:txBody>
      </p:sp>
      <p:sp>
        <p:nvSpPr>
          <p:cNvPr id="6" name="Textfeld 3"/>
          <p:cNvSpPr txBox="1">
            <a:spLocks noChangeArrowheads="1"/>
          </p:cNvSpPr>
          <p:nvPr/>
        </p:nvSpPr>
        <p:spPr bwMode="auto">
          <a:xfrm>
            <a:off x="223838" y="961564"/>
            <a:ext cx="8696325" cy="523220"/>
          </a:xfrm>
          <a:prstGeom prst="rect">
            <a:avLst/>
          </a:prstGeom>
          <a:noFill/>
          <a:ln w="9525">
            <a:noFill/>
            <a:miter lim="800000"/>
            <a:headEnd/>
            <a:tailEnd/>
          </a:ln>
        </p:spPr>
        <p:txBody>
          <a:bodyPr>
            <a:spAutoFit/>
          </a:bodyPr>
          <a:lstStyle/>
          <a:p>
            <a:pPr marL="533400" indent="-533400" algn="ctr">
              <a:spcAft>
                <a:spcPct val="70000"/>
              </a:spcAft>
              <a:buSzPct val="150000"/>
            </a:pPr>
            <a:r>
              <a:rPr lang="de-DE" sz="2800" dirty="0" smtClean="0">
                <a:latin typeface="Calibri"/>
                <a:cs typeface="Calibri"/>
              </a:rPr>
              <a:t>Umsetzungshilfen – Beispielcurricula</a:t>
            </a:r>
            <a:endParaRPr lang="de-DE" sz="2800" dirty="0">
              <a:latin typeface="Calibri"/>
              <a:cs typeface="Calibri"/>
            </a:endParaRPr>
          </a:p>
        </p:txBody>
      </p:sp>
      <p:sp>
        <p:nvSpPr>
          <p:cNvPr id="5" name="Textfeld 4"/>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17</a:t>
            </a:r>
            <a:endParaRPr lang="de-DE" sz="1100" dirty="0">
              <a:latin typeface="Arial" panose="020B0604020202020204" pitchFamily="34" charset="0"/>
              <a:cs typeface="Arial" panose="020B0604020202020204" pitchFamily="34" charset="0"/>
            </a:endParaRPr>
          </a:p>
        </p:txBody>
      </p:sp>
      <p:sp>
        <p:nvSpPr>
          <p:cNvPr id="8" name="Freihandform 7"/>
          <p:cNvSpPr/>
          <p:nvPr/>
        </p:nvSpPr>
        <p:spPr>
          <a:xfrm>
            <a:off x="2700338" y="2852936"/>
            <a:ext cx="5688012" cy="1583432"/>
          </a:xfrm>
          <a:custGeom>
            <a:avLst/>
            <a:gdLst>
              <a:gd name="connsiteX0" fmla="*/ 425459 w 2552700"/>
              <a:gd name="connsiteY0" fmla="*/ 0 h 4424171"/>
              <a:gd name="connsiteX1" fmla="*/ 2127241 w 2552700"/>
              <a:gd name="connsiteY1" fmla="*/ 0 h 4424171"/>
              <a:gd name="connsiteX2" fmla="*/ 2552700 w 2552700"/>
              <a:gd name="connsiteY2" fmla="*/ 425459 h 4424171"/>
              <a:gd name="connsiteX3" fmla="*/ 2552700 w 2552700"/>
              <a:gd name="connsiteY3" fmla="*/ 4424171 h 4424171"/>
              <a:gd name="connsiteX4" fmla="*/ 2552700 w 2552700"/>
              <a:gd name="connsiteY4" fmla="*/ 4424171 h 4424171"/>
              <a:gd name="connsiteX5" fmla="*/ 0 w 2552700"/>
              <a:gd name="connsiteY5" fmla="*/ 4424171 h 4424171"/>
              <a:gd name="connsiteX6" fmla="*/ 0 w 2552700"/>
              <a:gd name="connsiteY6" fmla="*/ 4424171 h 4424171"/>
              <a:gd name="connsiteX7" fmla="*/ 0 w 2552700"/>
              <a:gd name="connsiteY7" fmla="*/ 425459 h 4424171"/>
              <a:gd name="connsiteX8" fmla="*/ 425459 w 2552700"/>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4424171">
                <a:moveTo>
                  <a:pt x="2552700" y="737378"/>
                </a:moveTo>
                <a:lnTo>
                  <a:pt x="2552700" y="3686793"/>
                </a:lnTo>
                <a:cubicBezTo>
                  <a:pt x="2552700" y="4094036"/>
                  <a:pt x="2442792" y="4424170"/>
                  <a:pt x="2307214" y="4424170"/>
                </a:cubicBezTo>
                <a:lnTo>
                  <a:pt x="0" y="4424170"/>
                </a:lnTo>
                <a:lnTo>
                  <a:pt x="0" y="4424170"/>
                </a:lnTo>
                <a:lnTo>
                  <a:pt x="0" y="1"/>
                </a:lnTo>
                <a:lnTo>
                  <a:pt x="0" y="1"/>
                </a:lnTo>
                <a:lnTo>
                  <a:pt x="2307214" y="1"/>
                </a:lnTo>
                <a:cubicBezTo>
                  <a:pt x="2442792" y="1"/>
                  <a:pt x="2552700" y="330135"/>
                  <a:pt x="2552700" y="737378"/>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80011" tIns="164619" rIns="204623" bIns="164618" numCol="1" spcCol="1270" anchor="ctr" anchorCtr="0">
            <a:noAutofit/>
          </a:bodyPr>
          <a:lstStyle/>
          <a:p>
            <a:r>
              <a:rPr lang="de-DE" sz="1800" u="sng" dirty="0" smtClean="0">
                <a:latin typeface="Arial" panose="020B0604020202020204" pitchFamily="34" charset="0"/>
                <a:cs typeface="Arial" panose="020B0604020202020204" pitchFamily="34" charset="0"/>
              </a:rPr>
              <a:t>Schuljahresbeginn 2016/2017</a:t>
            </a:r>
            <a:r>
              <a:rPr lang="de-DE" sz="1800" dirty="0" smtClean="0">
                <a:latin typeface="Arial" panose="020B0604020202020204" pitchFamily="34" charset="0"/>
                <a:cs typeface="Arial" panose="020B0604020202020204" pitchFamily="34" charset="0"/>
              </a:rPr>
              <a:t>:</a:t>
            </a:r>
          </a:p>
          <a:p>
            <a:r>
              <a:rPr lang="de-DE" sz="1800" dirty="0" smtClean="0">
                <a:latin typeface="Arial" panose="020B0604020202020204" pitchFamily="34" charset="0"/>
                <a:cs typeface="Arial" panose="020B0604020202020204" pitchFamily="34" charset="0"/>
              </a:rPr>
              <a:t>zunächst sämtliche Fächer der </a:t>
            </a:r>
          </a:p>
          <a:p>
            <a:pPr marL="285750" indent="-285750">
              <a:buFont typeface="Arial" charset="0"/>
              <a:buChar char="•"/>
            </a:pPr>
            <a:r>
              <a:rPr lang="de-DE" sz="1800" dirty="0" smtClean="0">
                <a:latin typeface="Arial" panose="020B0604020202020204" pitchFamily="34" charset="0"/>
                <a:cs typeface="Arial" panose="020B0604020202020204" pitchFamily="34" charset="0"/>
              </a:rPr>
              <a:t>Grundschule, Klassenstufen 1/2 und der</a:t>
            </a:r>
          </a:p>
          <a:p>
            <a:pPr marL="285750" indent="-285750">
              <a:buFont typeface="Arial" charset="0"/>
              <a:buChar char="•"/>
            </a:pPr>
            <a:r>
              <a:rPr lang="de-DE" sz="1800" dirty="0" smtClean="0">
                <a:latin typeface="Arial" panose="020B0604020202020204" pitchFamily="34" charset="0"/>
                <a:cs typeface="Arial" panose="020B0604020202020204" pitchFamily="34" charset="0"/>
              </a:rPr>
              <a:t>allgemein bildenden Schulen, Klassenstufen 5/6 </a:t>
            </a:r>
          </a:p>
          <a:p>
            <a:endParaRPr lang="de-DE" sz="1100" dirty="0" smtClean="0">
              <a:latin typeface="Arial" panose="020B0604020202020204" pitchFamily="34" charset="0"/>
              <a:cs typeface="Arial" panose="020B0604020202020204" pitchFamily="34" charset="0"/>
            </a:endParaRPr>
          </a:p>
          <a:p>
            <a:r>
              <a:rPr lang="de-DE" sz="1800" u="sng" dirty="0" smtClean="0">
                <a:latin typeface="Arial" panose="020B0604020202020204" pitchFamily="34" charset="0"/>
                <a:cs typeface="Arial" panose="020B0604020202020204" pitchFamily="34" charset="0"/>
              </a:rPr>
              <a:t>im Anschluss</a:t>
            </a:r>
            <a:r>
              <a:rPr lang="de-DE" sz="1800" dirty="0" smtClean="0">
                <a:latin typeface="Arial" panose="020B0604020202020204" pitchFamily="34" charset="0"/>
                <a:cs typeface="Arial" panose="020B0604020202020204" pitchFamily="34" charset="0"/>
              </a:rPr>
              <a:t> die folgenden Klassenstufen</a:t>
            </a:r>
            <a:endParaRPr lang="de-DE" sz="1800" dirty="0">
              <a:latin typeface="Arial" panose="020B0604020202020204" pitchFamily="34" charset="0"/>
              <a:cs typeface="Arial" panose="020B0604020202020204" pitchFamily="34" charset="0"/>
            </a:endParaRPr>
          </a:p>
        </p:txBody>
      </p:sp>
      <p:sp>
        <p:nvSpPr>
          <p:cNvPr id="9" name="Freihandform 8"/>
          <p:cNvSpPr/>
          <p:nvPr/>
        </p:nvSpPr>
        <p:spPr>
          <a:xfrm>
            <a:off x="251520" y="1700808"/>
            <a:ext cx="8136830" cy="1008111"/>
          </a:xfrm>
          <a:custGeom>
            <a:avLst/>
            <a:gdLst>
              <a:gd name="connsiteX0" fmla="*/ 0 w 2488596"/>
              <a:gd name="connsiteY0" fmla="*/ 414774 h 2490318"/>
              <a:gd name="connsiteX1" fmla="*/ 414774 w 2488596"/>
              <a:gd name="connsiteY1" fmla="*/ 0 h 2490318"/>
              <a:gd name="connsiteX2" fmla="*/ 2073822 w 2488596"/>
              <a:gd name="connsiteY2" fmla="*/ 0 h 2490318"/>
              <a:gd name="connsiteX3" fmla="*/ 2488596 w 2488596"/>
              <a:gd name="connsiteY3" fmla="*/ 414774 h 2490318"/>
              <a:gd name="connsiteX4" fmla="*/ 2488596 w 2488596"/>
              <a:gd name="connsiteY4" fmla="*/ 2075544 h 2490318"/>
              <a:gd name="connsiteX5" fmla="*/ 2073822 w 2488596"/>
              <a:gd name="connsiteY5" fmla="*/ 2490318 h 2490318"/>
              <a:gd name="connsiteX6" fmla="*/ 414774 w 2488596"/>
              <a:gd name="connsiteY6" fmla="*/ 2490318 h 2490318"/>
              <a:gd name="connsiteX7" fmla="*/ 0 w 2488596"/>
              <a:gd name="connsiteY7" fmla="*/ 2075544 h 2490318"/>
              <a:gd name="connsiteX8" fmla="*/ 0 w 2488596"/>
              <a:gd name="connsiteY8" fmla="*/ 414774 h 2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2490318">
                <a:moveTo>
                  <a:pt x="0" y="414774"/>
                </a:moveTo>
                <a:cubicBezTo>
                  <a:pt x="0" y="185701"/>
                  <a:pt x="185701" y="0"/>
                  <a:pt x="414774" y="0"/>
                </a:cubicBezTo>
                <a:lnTo>
                  <a:pt x="2073822" y="0"/>
                </a:lnTo>
                <a:cubicBezTo>
                  <a:pt x="2302895" y="0"/>
                  <a:pt x="2488596" y="185701"/>
                  <a:pt x="2488596" y="414774"/>
                </a:cubicBezTo>
                <a:lnTo>
                  <a:pt x="2488596" y="2075544"/>
                </a:lnTo>
                <a:cubicBezTo>
                  <a:pt x="2488596" y="2304617"/>
                  <a:pt x="2302895" y="2490318"/>
                  <a:pt x="2073822" y="2490318"/>
                </a:cubicBezTo>
                <a:lnTo>
                  <a:pt x="414774" y="2490318"/>
                </a:lnTo>
                <a:cubicBezTo>
                  <a:pt x="185701" y="2490318"/>
                  <a:pt x="0" y="2304617"/>
                  <a:pt x="0" y="2075544"/>
                </a:cubicBezTo>
                <a:lnTo>
                  <a:pt x="0" y="414774"/>
                </a:lnTo>
                <a:close/>
              </a:path>
            </a:pathLst>
          </a:cu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algn="ctr" defTabSz="180975">
              <a:buNone/>
              <a:tabLst>
                <a:tab pos="2962275" algn="l"/>
              </a:tabLst>
            </a:pPr>
            <a:r>
              <a:rPr lang="de-DE" sz="1800" dirty="0" smtClean="0">
                <a:latin typeface="Arial" panose="020B0604020202020204" pitchFamily="34" charset="0"/>
                <a:cs typeface="Arial" panose="020B0604020202020204" pitchFamily="34" charset="0"/>
              </a:rPr>
              <a:t>Konkretisierung für den Unterricht mit ergänzenden Hinweisen zu Unterrichtsorganisation, Arbeitsmitteln, Verweisen</a:t>
            </a:r>
            <a:endParaRPr lang="de-DE" sz="1800" dirty="0">
              <a:latin typeface="Arial" panose="020B0604020202020204" pitchFamily="34" charset="0"/>
              <a:cs typeface="Arial" panose="020B0604020202020204" pitchFamily="34" charset="0"/>
            </a:endParaRPr>
          </a:p>
        </p:txBody>
      </p:sp>
      <p:sp>
        <p:nvSpPr>
          <p:cNvPr id="12" name="Freihandform 11"/>
          <p:cNvSpPr/>
          <p:nvPr/>
        </p:nvSpPr>
        <p:spPr>
          <a:xfrm>
            <a:off x="251520" y="2852936"/>
            <a:ext cx="2160240" cy="1583432"/>
          </a:xfrm>
          <a:custGeom>
            <a:avLst/>
            <a:gdLst>
              <a:gd name="connsiteX0" fmla="*/ 0 w 2488596"/>
              <a:gd name="connsiteY0" fmla="*/ 414774 h 2490318"/>
              <a:gd name="connsiteX1" fmla="*/ 414774 w 2488596"/>
              <a:gd name="connsiteY1" fmla="*/ 0 h 2490318"/>
              <a:gd name="connsiteX2" fmla="*/ 2073822 w 2488596"/>
              <a:gd name="connsiteY2" fmla="*/ 0 h 2490318"/>
              <a:gd name="connsiteX3" fmla="*/ 2488596 w 2488596"/>
              <a:gd name="connsiteY3" fmla="*/ 414774 h 2490318"/>
              <a:gd name="connsiteX4" fmla="*/ 2488596 w 2488596"/>
              <a:gd name="connsiteY4" fmla="*/ 2075544 h 2490318"/>
              <a:gd name="connsiteX5" fmla="*/ 2073822 w 2488596"/>
              <a:gd name="connsiteY5" fmla="*/ 2490318 h 2490318"/>
              <a:gd name="connsiteX6" fmla="*/ 414774 w 2488596"/>
              <a:gd name="connsiteY6" fmla="*/ 2490318 h 2490318"/>
              <a:gd name="connsiteX7" fmla="*/ 0 w 2488596"/>
              <a:gd name="connsiteY7" fmla="*/ 2075544 h 2490318"/>
              <a:gd name="connsiteX8" fmla="*/ 0 w 2488596"/>
              <a:gd name="connsiteY8" fmla="*/ 414774 h 2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2490318">
                <a:moveTo>
                  <a:pt x="0" y="414774"/>
                </a:moveTo>
                <a:cubicBezTo>
                  <a:pt x="0" y="185701"/>
                  <a:pt x="185701" y="0"/>
                  <a:pt x="414774" y="0"/>
                </a:cubicBezTo>
                <a:lnTo>
                  <a:pt x="2073822" y="0"/>
                </a:lnTo>
                <a:cubicBezTo>
                  <a:pt x="2302895" y="0"/>
                  <a:pt x="2488596" y="185701"/>
                  <a:pt x="2488596" y="414774"/>
                </a:cubicBezTo>
                <a:lnTo>
                  <a:pt x="2488596" y="2075544"/>
                </a:lnTo>
                <a:cubicBezTo>
                  <a:pt x="2488596" y="2304617"/>
                  <a:pt x="2302895" y="2490318"/>
                  <a:pt x="2073822" y="2490318"/>
                </a:cubicBezTo>
                <a:lnTo>
                  <a:pt x="414774" y="2490318"/>
                </a:lnTo>
                <a:cubicBezTo>
                  <a:pt x="185701" y="2490318"/>
                  <a:pt x="0" y="2304617"/>
                  <a:pt x="0" y="2075544"/>
                </a:cubicBezTo>
                <a:lnTo>
                  <a:pt x="0" y="414774"/>
                </a:lnTo>
                <a:close/>
              </a:path>
            </a:pathLst>
          </a:cu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algn="ctr" defTabSz="800100">
              <a:lnSpc>
                <a:spcPct val="90000"/>
              </a:lnSpc>
              <a:spcAft>
                <a:spcPct val="35000"/>
              </a:spcAft>
            </a:pPr>
            <a:r>
              <a:rPr lang="de-DE" sz="1800" dirty="0" smtClean="0">
                <a:solidFill>
                  <a:srgbClr val="000000"/>
                </a:solidFill>
                <a:latin typeface="Arial" panose="020B0604020202020204" pitchFamily="34" charset="0"/>
                <a:cs typeface="Arial" panose="020B0604020202020204" pitchFamily="34" charset="0"/>
              </a:rPr>
              <a:t>Klassenstufen / Schularten</a:t>
            </a:r>
            <a:endParaRPr lang="de-DE" sz="1800" dirty="0">
              <a:solidFill>
                <a:srgbClr val="000000"/>
              </a:solidFill>
              <a:latin typeface="Arial" panose="020B0604020202020204" pitchFamily="34" charset="0"/>
              <a:cs typeface="Arial" panose="020B0604020202020204" pitchFamily="34" charset="0"/>
            </a:endParaRPr>
          </a:p>
        </p:txBody>
      </p:sp>
      <p:sp>
        <p:nvSpPr>
          <p:cNvPr id="13" name="Freihandform 12"/>
          <p:cNvSpPr/>
          <p:nvPr/>
        </p:nvSpPr>
        <p:spPr>
          <a:xfrm>
            <a:off x="251520" y="4869160"/>
            <a:ext cx="1979872" cy="995298"/>
          </a:xfrm>
          <a:custGeom>
            <a:avLst/>
            <a:gdLst>
              <a:gd name="connsiteX0" fmla="*/ 0 w 2488596"/>
              <a:gd name="connsiteY0" fmla="*/ 414774 h 2490318"/>
              <a:gd name="connsiteX1" fmla="*/ 414774 w 2488596"/>
              <a:gd name="connsiteY1" fmla="*/ 0 h 2490318"/>
              <a:gd name="connsiteX2" fmla="*/ 2073822 w 2488596"/>
              <a:gd name="connsiteY2" fmla="*/ 0 h 2490318"/>
              <a:gd name="connsiteX3" fmla="*/ 2488596 w 2488596"/>
              <a:gd name="connsiteY3" fmla="*/ 414774 h 2490318"/>
              <a:gd name="connsiteX4" fmla="*/ 2488596 w 2488596"/>
              <a:gd name="connsiteY4" fmla="*/ 2075544 h 2490318"/>
              <a:gd name="connsiteX5" fmla="*/ 2073822 w 2488596"/>
              <a:gd name="connsiteY5" fmla="*/ 2490318 h 2490318"/>
              <a:gd name="connsiteX6" fmla="*/ 414774 w 2488596"/>
              <a:gd name="connsiteY6" fmla="*/ 2490318 h 2490318"/>
              <a:gd name="connsiteX7" fmla="*/ 0 w 2488596"/>
              <a:gd name="connsiteY7" fmla="*/ 2075544 h 2490318"/>
              <a:gd name="connsiteX8" fmla="*/ 0 w 2488596"/>
              <a:gd name="connsiteY8" fmla="*/ 414774 h 2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2490318">
                <a:moveTo>
                  <a:pt x="0" y="414774"/>
                </a:moveTo>
                <a:cubicBezTo>
                  <a:pt x="0" y="185701"/>
                  <a:pt x="185701" y="0"/>
                  <a:pt x="414774" y="0"/>
                </a:cubicBezTo>
                <a:lnTo>
                  <a:pt x="2073822" y="0"/>
                </a:lnTo>
                <a:cubicBezTo>
                  <a:pt x="2302895" y="0"/>
                  <a:pt x="2488596" y="185701"/>
                  <a:pt x="2488596" y="414774"/>
                </a:cubicBezTo>
                <a:lnTo>
                  <a:pt x="2488596" y="2075544"/>
                </a:lnTo>
                <a:cubicBezTo>
                  <a:pt x="2488596" y="2304617"/>
                  <a:pt x="2302895" y="2490318"/>
                  <a:pt x="2073822" y="2490318"/>
                </a:cubicBezTo>
                <a:lnTo>
                  <a:pt x="414774" y="2490318"/>
                </a:lnTo>
                <a:cubicBezTo>
                  <a:pt x="185701" y="2490318"/>
                  <a:pt x="0" y="2304617"/>
                  <a:pt x="0" y="2075544"/>
                </a:cubicBezTo>
                <a:lnTo>
                  <a:pt x="0" y="414774"/>
                </a:lnTo>
                <a:close/>
              </a:path>
            </a:pathLst>
          </a:cu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algn="ctr" defTabSz="800100">
              <a:lnSpc>
                <a:spcPct val="90000"/>
              </a:lnSpc>
              <a:spcAft>
                <a:spcPct val="35000"/>
              </a:spcAft>
            </a:pPr>
            <a:r>
              <a:rPr lang="de-DE" sz="1800" dirty="0" smtClean="0">
                <a:latin typeface="Arial" panose="020B0604020202020204" pitchFamily="34" charset="0"/>
                <a:cs typeface="Arial" panose="020B0604020202020204" pitchFamily="34" charset="0"/>
              </a:rPr>
              <a:t>Zukünftige Veröffentlichung </a:t>
            </a:r>
            <a:endParaRPr lang="de-DE" sz="1800" dirty="0">
              <a:solidFill>
                <a:srgbClr val="000000"/>
              </a:solidFill>
              <a:latin typeface="Arial" panose="020B0604020202020204" pitchFamily="34" charset="0"/>
              <a:cs typeface="Arial" panose="020B0604020202020204" pitchFamily="34" charset="0"/>
            </a:endParaRPr>
          </a:p>
        </p:txBody>
      </p:sp>
      <p:sp>
        <p:nvSpPr>
          <p:cNvPr id="14" name="Freihandform 13"/>
          <p:cNvSpPr/>
          <p:nvPr/>
        </p:nvSpPr>
        <p:spPr>
          <a:xfrm>
            <a:off x="2700338" y="4869160"/>
            <a:ext cx="5688012" cy="936104"/>
          </a:xfrm>
          <a:custGeom>
            <a:avLst/>
            <a:gdLst>
              <a:gd name="connsiteX0" fmla="*/ 425459 w 2552700"/>
              <a:gd name="connsiteY0" fmla="*/ 0 h 4424171"/>
              <a:gd name="connsiteX1" fmla="*/ 2127241 w 2552700"/>
              <a:gd name="connsiteY1" fmla="*/ 0 h 4424171"/>
              <a:gd name="connsiteX2" fmla="*/ 2552700 w 2552700"/>
              <a:gd name="connsiteY2" fmla="*/ 425459 h 4424171"/>
              <a:gd name="connsiteX3" fmla="*/ 2552700 w 2552700"/>
              <a:gd name="connsiteY3" fmla="*/ 4424171 h 4424171"/>
              <a:gd name="connsiteX4" fmla="*/ 2552700 w 2552700"/>
              <a:gd name="connsiteY4" fmla="*/ 4424171 h 4424171"/>
              <a:gd name="connsiteX5" fmla="*/ 0 w 2552700"/>
              <a:gd name="connsiteY5" fmla="*/ 4424171 h 4424171"/>
              <a:gd name="connsiteX6" fmla="*/ 0 w 2552700"/>
              <a:gd name="connsiteY6" fmla="*/ 4424171 h 4424171"/>
              <a:gd name="connsiteX7" fmla="*/ 0 w 2552700"/>
              <a:gd name="connsiteY7" fmla="*/ 425459 h 4424171"/>
              <a:gd name="connsiteX8" fmla="*/ 425459 w 2552700"/>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4424171">
                <a:moveTo>
                  <a:pt x="2552700" y="737378"/>
                </a:moveTo>
                <a:lnTo>
                  <a:pt x="2552700" y="3686793"/>
                </a:lnTo>
                <a:cubicBezTo>
                  <a:pt x="2552700" y="4094036"/>
                  <a:pt x="2442792" y="4424170"/>
                  <a:pt x="2307214" y="4424170"/>
                </a:cubicBezTo>
                <a:lnTo>
                  <a:pt x="0" y="4424170"/>
                </a:lnTo>
                <a:lnTo>
                  <a:pt x="0" y="4424170"/>
                </a:lnTo>
                <a:lnTo>
                  <a:pt x="0" y="1"/>
                </a:lnTo>
                <a:lnTo>
                  <a:pt x="0" y="1"/>
                </a:lnTo>
                <a:lnTo>
                  <a:pt x="2307214" y="1"/>
                </a:lnTo>
                <a:cubicBezTo>
                  <a:pt x="2442792" y="1"/>
                  <a:pt x="2552700" y="330135"/>
                  <a:pt x="2552700" y="737378"/>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80011" tIns="164619" rIns="204623" bIns="164618" numCol="1" spcCol="1270" anchor="ctr" anchorCtr="0">
            <a:noAutofit/>
          </a:bodyPr>
          <a:lstStyle/>
          <a:p>
            <a:r>
              <a:rPr lang="de-DE" sz="1800" dirty="0" smtClean="0">
                <a:latin typeface="Arial" panose="020B0604020202020204" pitchFamily="34" charset="0"/>
                <a:cs typeface="Arial" panose="020B0604020202020204" pitchFamily="34" charset="0"/>
              </a:rPr>
              <a:t>Online-Plattform zur Publikation der Bildungspläne:</a:t>
            </a:r>
          </a:p>
          <a:p>
            <a:r>
              <a:rPr lang="de-DE" sz="1800" dirty="0" smtClean="0">
                <a:latin typeface="Arial" panose="020B0604020202020204" pitchFamily="34" charset="0"/>
                <a:cs typeface="Arial" panose="020B0604020202020204" pitchFamily="34" charset="0"/>
                <a:hlinkClick r:id="rId3"/>
              </a:rPr>
              <a:t>www.bildungsplaene-bw.de</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717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Line 4"/>
          <p:cNvSpPr>
            <a:spLocks noChangeShapeType="1"/>
          </p:cNvSpPr>
          <p:nvPr/>
        </p:nvSpPr>
        <p:spPr bwMode="auto">
          <a:xfrm>
            <a:off x="5940425" y="4724400"/>
            <a:ext cx="431800" cy="0"/>
          </a:xfrm>
          <a:prstGeom prst="line">
            <a:avLst/>
          </a:prstGeom>
          <a:noFill/>
          <a:ln w="9525">
            <a:noFill/>
            <a:round/>
            <a:headEnd/>
            <a:tailEnd/>
          </a:ln>
        </p:spPr>
        <p:txBody>
          <a:bodyPr anchor="ctr"/>
          <a:lstStyle/>
          <a:p>
            <a:endParaRPr lang="de-DE"/>
          </a:p>
        </p:txBody>
      </p:sp>
      <p:sp>
        <p:nvSpPr>
          <p:cNvPr id="6" name="Textfeld 3"/>
          <p:cNvSpPr txBox="1">
            <a:spLocks noChangeArrowheads="1"/>
          </p:cNvSpPr>
          <p:nvPr/>
        </p:nvSpPr>
        <p:spPr bwMode="auto">
          <a:xfrm>
            <a:off x="223838" y="961564"/>
            <a:ext cx="8696325" cy="523220"/>
          </a:xfrm>
          <a:prstGeom prst="rect">
            <a:avLst/>
          </a:prstGeom>
          <a:noFill/>
          <a:ln w="9525">
            <a:noFill/>
            <a:miter lim="800000"/>
            <a:headEnd/>
            <a:tailEnd/>
          </a:ln>
        </p:spPr>
        <p:txBody>
          <a:bodyPr>
            <a:spAutoFit/>
          </a:bodyPr>
          <a:lstStyle/>
          <a:p>
            <a:pPr marL="533400" indent="-533400" algn="ctr">
              <a:spcAft>
                <a:spcPct val="70000"/>
              </a:spcAft>
              <a:buSzPct val="150000"/>
            </a:pPr>
            <a:r>
              <a:rPr lang="de-DE" sz="2800" dirty="0" smtClean="0">
                <a:latin typeface="Calibri"/>
                <a:cs typeface="Calibri"/>
              </a:rPr>
              <a:t>Umsetzungshilfen – Kompetenzraster</a:t>
            </a:r>
            <a:endParaRPr lang="de-DE" sz="2800" dirty="0">
              <a:latin typeface="Calibri"/>
              <a:cs typeface="Calibri"/>
            </a:endParaRPr>
          </a:p>
        </p:txBody>
      </p:sp>
      <p:sp>
        <p:nvSpPr>
          <p:cNvPr id="5" name="Textfeld 4"/>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18</a:t>
            </a:r>
            <a:endParaRPr lang="de-DE" sz="1100" dirty="0">
              <a:latin typeface="Arial" panose="020B0604020202020204" pitchFamily="34" charset="0"/>
              <a:cs typeface="Arial" panose="020B0604020202020204" pitchFamily="34" charset="0"/>
            </a:endParaRPr>
          </a:p>
        </p:txBody>
      </p:sp>
      <p:sp>
        <p:nvSpPr>
          <p:cNvPr id="8" name="Freihandform 7"/>
          <p:cNvSpPr/>
          <p:nvPr/>
        </p:nvSpPr>
        <p:spPr>
          <a:xfrm>
            <a:off x="2700338" y="2852936"/>
            <a:ext cx="5688086" cy="1080120"/>
          </a:xfrm>
          <a:custGeom>
            <a:avLst/>
            <a:gdLst>
              <a:gd name="connsiteX0" fmla="*/ 425459 w 2552700"/>
              <a:gd name="connsiteY0" fmla="*/ 0 h 4424171"/>
              <a:gd name="connsiteX1" fmla="*/ 2127241 w 2552700"/>
              <a:gd name="connsiteY1" fmla="*/ 0 h 4424171"/>
              <a:gd name="connsiteX2" fmla="*/ 2552700 w 2552700"/>
              <a:gd name="connsiteY2" fmla="*/ 425459 h 4424171"/>
              <a:gd name="connsiteX3" fmla="*/ 2552700 w 2552700"/>
              <a:gd name="connsiteY3" fmla="*/ 4424171 h 4424171"/>
              <a:gd name="connsiteX4" fmla="*/ 2552700 w 2552700"/>
              <a:gd name="connsiteY4" fmla="*/ 4424171 h 4424171"/>
              <a:gd name="connsiteX5" fmla="*/ 0 w 2552700"/>
              <a:gd name="connsiteY5" fmla="*/ 4424171 h 4424171"/>
              <a:gd name="connsiteX6" fmla="*/ 0 w 2552700"/>
              <a:gd name="connsiteY6" fmla="*/ 4424171 h 4424171"/>
              <a:gd name="connsiteX7" fmla="*/ 0 w 2552700"/>
              <a:gd name="connsiteY7" fmla="*/ 425459 h 4424171"/>
              <a:gd name="connsiteX8" fmla="*/ 425459 w 2552700"/>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4424171">
                <a:moveTo>
                  <a:pt x="2552700" y="737378"/>
                </a:moveTo>
                <a:lnTo>
                  <a:pt x="2552700" y="3686793"/>
                </a:lnTo>
                <a:cubicBezTo>
                  <a:pt x="2552700" y="4094036"/>
                  <a:pt x="2442792" y="4424170"/>
                  <a:pt x="2307214" y="4424170"/>
                </a:cubicBezTo>
                <a:lnTo>
                  <a:pt x="0" y="4424170"/>
                </a:lnTo>
                <a:lnTo>
                  <a:pt x="0" y="4424170"/>
                </a:lnTo>
                <a:lnTo>
                  <a:pt x="0" y="1"/>
                </a:lnTo>
                <a:lnTo>
                  <a:pt x="0" y="1"/>
                </a:lnTo>
                <a:lnTo>
                  <a:pt x="2307214" y="1"/>
                </a:lnTo>
                <a:cubicBezTo>
                  <a:pt x="2442792" y="1"/>
                  <a:pt x="2552700" y="330135"/>
                  <a:pt x="2552700" y="737378"/>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80011" tIns="164619" rIns="204623" bIns="164618" numCol="1" spcCol="1270" anchor="ctr" anchorCtr="0">
            <a:noAutofit/>
          </a:bodyPr>
          <a:lstStyle/>
          <a:p>
            <a:pPr marL="0" indent="0">
              <a:buNone/>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Deutsch</a:t>
            </a:r>
            <a:r>
              <a:rPr lang="de-DE" sz="1800" dirty="0">
                <a:latin typeface="Arial" panose="020B0604020202020204" pitchFamily="34" charset="0"/>
                <a:cs typeface="Arial" panose="020B0604020202020204" pitchFamily="34" charset="0"/>
              </a:rPr>
              <a:t>, Mathematik, </a:t>
            </a:r>
            <a:r>
              <a:rPr lang="de-DE" sz="1800" dirty="0" smtClean="0">
                <a:latin typeface="Arial" panose="020B0604020202020204" pitchFamily="34" charset="0"/>
                <a:cs typeface="Arial" panose="020B0604020202020204" pitchFamily="34" charset="0"/>
              </a:rPr>
              <a:t>Englisch Kl. 5-10, </a:t>
            </a: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Französisch Kl. 6-10 </a:t>
            </a: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Biologie </a:t>
            </a:r>
            <a:r>
              <a:rPr lang="de-DE" sz="1800" dirty="0">
                <a:latin typeface="Arial" panose="020B0604020202020204" pitchFamily="34" charset="0"/>
                <a:cs typeface="Arial" panose="020B0604020202020204" pitchFamily="34" charset="0"/>
              </a:rPr>
              <a:t>Kl. 7-10 </a:t>
            </a:r>
            <a:endParaRPr lang="de-DE" sz="1800" dirty="0" smtClean="0">
              <a:latin typeface="Arial" panose="020B0604020202020204" pitchFamily="34" charset="0"/>
              <a:cs typeface="Arial" panose="020B0604020202020204" pitchFamily="34" charset="0"/>
            </a:endParaRPr>
          </a:p>
          <a:p>
            <a:r>
              <a:rPr lang="de-DE" sz="1800" dirty="0">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   des </a:t>
            </a:r>
            <a:r>
              <a:rPr lang="de-DE" sz="1800" dirty="0">
                <a:latin typeface="Arial" panose="020B0604020202020204" pitchFamily="34" charset="0"/>
                <a:cs typeface="Arial" panose="020B0604020202020204" pitchFamily="34" charset="0"/>
              </a:rPr>
              <a:t>gemeinsamen Bildungsplans </a:t>
            </a:r>
            <a:r>
              <a:rPr lang="de-DE" sz="1800" dirty="0" smtClean="0">
                <a:latin typeface="Arial" panose="020B0604020202020204" pitchFamily="34" charset="0"/>
                <a:cs typeface="Arial" panose="020B0604020202020204" pitchFamily="34" charset="0"/>
              </a:rPr>
              <a:t>Sekundarstufe </a:t>
            </a:r>
            <a:r>
              <a:rPr lang="de-DE" sz="1800" dirty="0">
                <a:latin typeface="Arial" panose="020B0604020202020204" pitchFamily="34" charset="0"/>
                <a:cs typeface="Arial" panose="020B0604020202020204" pitchFamily="34" charset="0"/>
              </a:rPr>
              <a:t>I </a:t>
            </a:r>
            <a:br>
              <a:rPr lang="de-DE" sz="1800" dirty="0">
                <a:latin typeface="Arial" panose="020B0604020202020204" pitchFamily="34" charset="0"/>
                <a:cs typeface="Arial" panose="020B0604020202020204" pitchFamily="34" charset="0"/>
              </a:rPr>
            </a:br>
            <a:endParaRPr lang="de-DE" sz="1800" dirty="0">
              <a:latin typeface="Arial" panose="020B0604020202020204" pitchFamily="34" charset="0"/>
              <a:cs typeface="Arial" panose="020B0604020202020204" pitchFamily="34" charset="0"/>
            </a:endParaRPr>
          </a:p>
        </p:txBody>
      </p:sp>
      <p:sp>
        <p:nvSpPr>
          <p:cNvPr id="9" name="Freihandform 8"/>
          <p:cNvSpPr/>
          <p:nvPr/>
        </p:nvSpPr>
        <p:spPr>
          <a:xfrm>
            <a:off x="251520" y="1700809"/>
            <a:ext cx="8136830" cy="1008112"/>
          </a:xfrm>
          <a:custGeom>
            <a:avLst/>
            <a:gdLst>
              <a:gd name="connsiteX0" fmla="*/ 0 w 2488596"/>
              <a:gd name="connsiteY0" fmla="*/ 414774 h 2490318"/>
              <a:gd name="connsiteX1" fmla="*/ 414774 w 2488596"/>
              <a:gd name="connsiteY1" fmla="*/ 0 h 2490318"/>
              <a:gd name="connsiteX2" fmla="*/ 2073822 w 2488596"/>
              <a:gd name="connsiteY2" fmla="*/ 0 h 2490318"/>
              <a:gd name="connsiteX3" fmla="*/ 2488596 w 2488596"/>
              <a:gd name="connsiteY3" fmla="*/ 414774 h 2490318"/>
              <a:gd name="connsiteX4" fmla="*/ 2488596 w 2488596"/>
              <a:gd name="connsiteY4" fmla="*/ 2075544 h 2490318"/>
              <a:gd name="connsiteX5" fmla="*/ 2073822 w 2488596"/>
              <a:gd name="connsiteY5" fmla="*/ 2490318 h 2490318"/>
              <a:gd name="connsiteX6" fmla="*/ 414774 w 2488596"/>
              <a:gd name="connsiteY6" fmla="*/ 2490318 h 2490318"/>
              <a:gd name="connsiteX7" fmla="*/ 0 w 2488596"/>
              <a:gd name="connsiteY7" fmla="*/ 2075544 h 2490318"/>
              <a:gd name="connsiteX8" fmla="*/ 0 w 2488596"/>
              <a:gd name="connsiteY8" fmla="*/ 414774 h 2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2490318">
                <a:moveTo>
                  <a:pt x="0" y="414774"/>
                </a:moveTo>
                <a:cubicBezTo>
                  <a:pt x="0" y="185701"/>
                  <a:pt x="185701" y="0"/>
                  <a:pt x="414774" y="0"/>
                </a:cubicBezTo>
                <a:lnTo>
                  <a:pt x="2073822" y="0"/>
                </a:lnTo>
                <a:cubicBezTo>
                  <a:pt x="2302895" y="0"/>
                  <a:pt x="2488596" y="185701"/>
                  <a:pt x="2488596" y="414774"/>
                </a:cubicBezTo>
                <a:lnTo>
                  <a:pt x="2488596" y="2075544"/>
                </a:lnTo>
                <a:cubicBezTo>
                  <a:pt x="2488596" y="2304617"/>
                  <a:pt x="2302895" y="2490318"/>
                  <a:pt x="2073822" y="2490318"/>
                </a:cubicBezTo>
                <a:lnTo>
                  <a:pt x="414774" y="2490318"/>
                </a:lnTo>
                <a:cubicBezTo>
                  <a:pt x="185701" y="2490318"/>
                  <a:pt x="0" y="2304617"/>
                  <a:pt x="0" y="2075544"/>
                </a:cubicBezTo>
                <a:lnTo>
                  <a:pt x="0" y="414774"/>
                </a:lnTo>
                <a:close/>
              </a:path>
            </a:pathLst>
          </a:cu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marL="0" indent="0" algn="ctr">
              <a:buNone/>
            </a:pPr>
            <a:r>
              <a:rPr lang="de-DE" sz="1800" dirty="0" smtClean="0">
                <a:latin typeface="Arial" panose="020B0604020202020204" pitchFamily="34" charset="0"/>
                <a:cs typeface="Arial" panose="020B0604020202020204" pitchFamily="34" charset="0"/>
              </a:rPr>
              <a:t>Kompetenzraster, zugehörige </a:t>
            </a:r>
            <a:r>
              <a:rPr lang="de-DE" sz="1800" dirty="0">
                <a:latin typeface="Arial" panose="020B0604020202020204" pitchFamily="34" charset="0"/>
                <a:cs typeface="Arial" panose="020B0604020202020204" pitchFamily="34" charset="0"/>
              </a:rPr>
              <a:t>Lernwegelisten und </a:t>
            </a:r>
            <a:r>
              <a:rPr lang="de-DE" sz="1800" dirty="0" smtClean="0">
                <a:latin typeface="Arial" panose="020B0604020202020204" pitchFamily="34" charset="0"/>
                <a:cs typeface="Arial" panose="020B0604020202020204" pitchFamily="34" charset="0"/>
              </a:rPr>
              <a:t>exemplarische Lernmaterialien (Sekundarstufe I)</a:t>
            </a:r>
            <a:endParaRPr lang="de-DE" sz="1800" dirty="0">
              <a:latin typeface="Arial" panose="020B0604020202020204" pitchFamily="34" charset="0"/>
              <a:cs typeface="Arial" panose="020B0604020202020204" pitchFamily="34" charset="0"/>
            </a:endParaRPr>
          </a:p>
        </p:txBody>
      </p:sp>
      <p:sp>
        <p:nvSpPr>
          <p:cNvPr id="10" name="Freihandform 9"/>
          <p:cNvSpPr/>
          <p:nvPr/>
        </p:nvSpPr>
        <p:spPr>
          <a:xfrm>
            <a:off x="251520" y="4077072"/>
            <a:ext cx="2015876" cy="791343"/>
          </a:xfrm>
          <a:custGeom>
            <a:avLst/>
            <a:gdLst>
              <a:gd name="connsiteX0" fmla="*/ 0 w 2488596"/>
              <a:gd name="connsiteY0" fmla="*/ 414774 h 2490318"/>
              <a:gd name="connsiteX1" fmla="*/ 414774 w 2488596"/>
              <a:gd name="connsiteY1" fmla="*/ 0 h 2490318"/>
              <a:gd name="connsiteX2" fmla="*/ 2073822 w 2488596"/>
              <a:gd name="connsiteY2" fmla="*/ 0 h 2490318"/>
              <a:gd name="connsiteX3" fmla="*/ 2488596 w 2488596"/>
              <a:gd name="connsiteY3" fmla="*/ 414774 h 2490318"/>
              <a:gd name="connsiteX4" fmla="*/ 2488596 w 2488596"/>
              <a:gd name="connsiteY4" fmla="*/ 2075544 h 2490318"/>
              <a:gd name="connsiteX5" fmla="*/ 2073822 w 2488596"/>
              <a:gd name="connsiteY5" fmla="*/ 2490318 h 2490318"/>
              <a:gd name="connsiteX6" fmla="*/ 414774 w 2488596"/>
              <a:gd name="connsiteY6" fmla="*/ 2490318 h 2490318"/>
              <a:gd name="connsiteX7" fmla="*/ 0 w 2488596"/>
              <a:gd name="connsiteY7" fmla="*/ 2075544 h 2490318"/>
              <a:gd name="connsiteX8" fmla="*/ 0 w 2488596"/>
              <a:gd name="connsiteY8" fmla="*/ 414774 h 2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2490318">
                <a:moveTo>
                  <a:pt x="0" y="414774"/>
                </a:moveTo>
                <a:cubicBezTo>
                  <a:pt x="0" y="185701"/>
                  <a:pt x="185701" y="0"/>
                  <a:pt x="414774" y="0"/>
                </a:cubicBezTo>
                <a:lnTo>
                  <a:pt x="2073822" y="0"/>
                </a:lnTo>
                <a:cubicBezTo>
                  <a:pt x="2302895" y="0"/>
                  <a:pt x="2488596" y="185701"/>
                  <a:pt x="2488596" y="414774"/>
                </a:cubicBezTo>
                <a:lnTo>
                  <a:pt x="2488596" y="2075544"/>
                </a:lnTo>
                <a:cubicBezTo>
                  <a:pt x="2488596" y="2304617"/>
                  <a:pt x="2302895" y="2490318"/>
                  <a:pt x="2073822" y="2490318"/>
                </a:cubicBezTo>
                <a:lnTo>
                  <a:pt x="414774" y="2490318"/>
                </a:lnTo>
                <a:cubicBezTo>
                  <a:pt x="185701" y="2490318"/>
                  <a:pt x="0" y="2304617"/>
                  <a:pt x="0" y="2075544"/>
                </a:cubicBezTo>
                <a:lnTo>
                  <a:pt x="0" y="414774"/>
                </a:lnTo>
                <a:close/>
              </a:path>
            </a:pathLst>
          </a:cu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algn="ctr" defTabSz="800100">
              <a:lnSpc>
                <a:spcPct val="90000"/>
              </a:lnSpc>
              <a:spcAft>
                <a:spcPct val="35000"/>
              </a:spcAft>
            </a:pPr>
            <a:r>
              <a:rPr lang="de-DE" sz="1800" dirty="0" smtClean="0">
                <a:latin typeface="Arial" panose="020B0604020202020204" pitchFamily="34" charset="0"/>
                <a:cs typeface="Arial" panose="020B0604020202020204" pitchFamily="34" charset="0"/>
              </a:rPr>
              <a:t>Arbeits-fassungen          unter</a:t>
            </a:r>
            <a:endParaRPr lang="de-DE" sz="1800" dirty="0">
              <a:solidFill>
                <a:srgbClr val="000000"/>
              </a:solidFill>
              <a:latin typeface="Arial" panose="020B0604020202020204" pitchFamily="34" charset="0"/>
              <a:cs typeface="Arial" panose="020B0604020202020204" pitchFamily="34" charset="0"/>
            </a:endParaRPr>
          </a:p>
        </p:txBody>
      </p:sp>
      <p:sp>
        <p:nvSpPr>
          <p:cNvPr id="11" name="Freihandform 10"/>
          <p:cNvSpPr/>
          <p:nvPr/>
        </p:nvSpPr>
        <p:spPr>
          <a:xfrm>
            <a:off x="2700264" y="4077072"/>
            <a:ext cx="5688086" cy="791343"/>
          </a:xfrm>
          <a:custGeom>
            <a:avLst/>
            <a:gdLst>
              <a:gd name="connsiteX0" fmla="*/ 425459 w 2552700"/>
              <a:gd name="connsiteY0" fmla="*/ 0 h 4424171"/>
              <a:gd name="connsiteX1" fmla="*/ 2127241 w 2552700"/>
              <a:gd name="connsiteY1" fmla="*/ 0 h 4424171"/>
              <a:gd name="connsiteX2" fmla="*/ 2552700 w 2552700"/>
              <a:gd name="connsiteY2" fmla="*/ 425459 h 4424171"/>
              <a:gd name="connsiteX3" fmla="*/ 2552700 w 2552700"/>
              <a:gd name="connsiteY3" fmla="*/ 4424171 h 4424171"/>
              <a:gd name="connsiteX4" fmla="*/ 2552700 w 2552700"/>
              <a:gd name="connsiteY4" fmla="*/ 4424171 h 4424171"/>
              <a:gd name="connsiteX5" fmla="*/ 0 w 2552700"/>
              <a:gd name="connsiteY5" fmla="*/ 4424171 h 4424171"/>
              <a:gd name="connsiteX6" fmla="*/ 0 w 2552700"/>
              <a:gd name="connsiteY6" fmla="*/ 4424171 h 4424171"/>
              <a:gd name="connsiteX7" fmla="*/ 0 w 2552700"/>
              <a:gd name="connsiteY7" fmla="*/ 425459 h 4424171"/>
              <a:gd name="connsiteX8" fmla="*/ 425459 w 2552700"/>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4424171">
                <a:moveTo>
                  <a:pt x="2552700" y="737378"/>
                </a:moveTo>
                <a:lnTo>
                  <a:pt x="2552700" y="3686793"/>
                </a:lnTo>
                <a:cubicBezTo>
                  <a:pt x="2552700" y="4094036"/>
                  <a:pt x="2442792" y="4424170"/>
                  <a:pt x="2307214" y="4424170"/>
                </a:cubicBezTo>
                <a:lnTo>
                  <a:pt x="0" y="4424170"/>
                </a:lnTo>
                <a:lnTo>
                  <a:pt x="0" y="4424170"/>
                </a:lnTo>
                <a:lnTo>
                  <a:pt x="0" y="1"/>
                </a:lnTo>
                <a:lnTo>
                  <a:pt x="0" y="1"/>
                </a:lnTo>
                <a:lnTo>
                  <a:pt x="2307214" y="1"/>
                </a:lnTo>
                <a:cubicBezTo>
                  <a:pt x="2442792" y="1"/>
                  <a:pt x="2552700" y="330135"/>
                  <a:pt x="2552700" y="737378"/>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80011" tIns="164619" rIns="204623" bIns="164618" numCol="1" spcCol="1270" anchor="ctr" anchorCtr="0">
            <a:noAutofit/>
          </a:bodyPr>
          <a:lstStyle/>
          <a:p>
            <a:r>
              <a:rPr lang="de-DE" sz="1800" dirty="0">
                <a:latin typeface="Arial" panose="020B0604020202020204" pitchFamily="34" charset="0"/>
                <a:cs typeface="Arial" panose="020B0604020202020204" pitchFamily="34" charset="0"/>
                <a:hlinkClick r:id="rId3"/>
              </a:rPr>
              <a:t>www.schule-bw.de/unterricht/individualisiertes_lernen/</a:t>
            </a:r>
            <a:endParaRPr lang="de-DE" sz="1800" dirty="0">
              <a:latin typeface="Arial" panose="020B0604020202020204" pitchFamily="34" charset="0"/>
              <a:cs typeface="Arial" panose="020B0604020202020204" pitchFamily="34" charset="0"/>
            </a:endParaRPr>
          </a:p>
        </p:txBody>
      </p:sp>
      <p:sp>
        <p:nvSpPr>
          <p:cNvPr id="12" name="Freihandform 11"/>
          <p:cNvSpPr/>
          <p:nvPr/>
        </p:nvSpPr>
        <p:spPr>
          <a:xfrm>
            <a:off x="251520" y="2852936"/>
            <a:ext cx="2015876" cy="1008062"/>
          </a:xfrm>
          <a:custGeom>
            <a:avLst/>
            <a:gdLst>
              <a:gd name="connsiteX0" fmla="*/ 0 w 2488596"/>
              <a:gd name="connsiteY0" fmla="*/ 414774 h 2490318"/>
              <a:gd name="connsiteX1" fmla="*/ 414774 w 2488596"/>
              <a:gd name="connsiteY1" fmla="*/ 0 h 2490318"/>
              <a:gd name="connsiteX2" fmla="*/ 2073822 w 2488596"/>
              <a:gd name="connsiteY2" fmla="*/ 0 h 2490318"/>
              <a:gd name="connsiteX3" fmla="*/ 2488596 w 2488596"/>
              <a:gd name="connsiteY3" fmla="*/ 414774 h 2490318"/>
              <a:gd name="connsiteX4" fmla="*/ 2488596 w 2488596"/>
              <a:gd name="connsiteY4" fmla="*/ 2075544 h 2490318"/>
              <a:gd name="connsiteX5" fmla="*/ 2073822 w 2488596"/>
              <a:gd name="connsiteY5" fmla="*/ 2490318 h 2490318"/>
              <a:gd name="connsiteX6" fmla="*/ 414774 w 2488596"/>
              <a:gd name="connsiteY6" fmla="*/ 2490318 h 2490318"/>
              <a:gd name="connsiteX7" fmla="*/ 0 w 2488596"/>
              <a:gd name="connsiteY7" fmla="*/ 2075544 h 2490318"/>
              <a:gd name="connsiteX8" fmla="*/ 0 w 2488596"/>
              <a:gd name="connsiteY8" fmla="*/ 414774 h 2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2490318">
                <a:moveTo>
                  <a:pt x="0" y="414774"/>
                </a:moveTo>
                <a:cubicBezTo>
                  <a:pt x="0" y="185701"/>
                  <a:pt x="185701" y="0"/>
                  <a:pt x="414774" y="0"/>
                </a:cubicBezTo>
                <a:lnTo>
                  <a:pt x="2073822" y="0"/>
                </a:lnTo>
                <a:cubicBezTo>
                  <a:pt x="2302895" y="0"/>
                  <a:pt x="2488596" y="185701"/>
                  <a:pt x="2488596" y="414774"/>
                </a:cubicBezTo>
                <a:lnTo>
                  <a:pt x="2488596" y="2075544"/>
                </a:lnTo>
                <a:cubicBezTo>
                  <a:pt x="2488596" y="2304617"/>
                  <a:pt x="2302895" y="2490318"/>
                  <a:pt x="2073822" y="2490318"/>
                </a:cubicBezTo>
                <a:lnTo>
                  <a:pt x="414774" y="2490318"/>
                </a:lnTo>
                <a:cubicBezTo>
                  <a:pt x="185701" y="2490318"/>
                  <a:pt x="0" y="2304617"/>
                  <a:pt x="0" y="2075544"/>
                </a:cubicBezTo>
                <a:lnTo>
                  <a:pt x="0" y="414774"/>
                </a:lnTo>
                <a:close/>
              </a:path>
            </a:pathLst>
          </a:cu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algn="ctr" defTabSz="800100">
              <a:lnSpc>
                <a:spcPct val="90000"/>
              </a:lnSpc>
              <a:spcAft>
                <a:spcPct val="35000"/>
              </a:spcAft>
            </a:pPr>
            <a:r>
              <a:rPr lang="de-DE" sz="1800" dirty="0" smtClean="0">
                <a:latin typeface="Arial" panose="020B0604020202020204" pitchFamily="34" charset="0"/>
                <a:cs typeface="Arial" panose="020B0604020202020204" pitchFamily="34" charset="0"/>
              </a:rPr>
              <a:t>Fächer </a:t>
            </a:r>
            <a:endParaRPr lang="de-DE" sz="1800" dirty="0">
              <a:solidFill>
                <a:srgbClr val="000000"/>
              </a:solidFill>
              <a:latin typeface="Arial" panose="020B0604020202020204" pitchFamily="34" charset="0"/>
              <a:cs typeface="Arial" panose="020B0604020202020204" pitchFamily="34" charset="0"/>
            </a:endParaRPr>
          </a:p>
        </p:txBody>
      </p:sp>
      <p:sp>
        <p:nvSpPr>
          <p:cNvPr id="13" name="Freihandform 12"/>
          <p:cNvSpPr/>
          <p:nvPr/>
        </p:nvSpPr>
        <p:spPr>
          <a:xfrm>
            <a:off x="251520" y="5085184"/>
            <a:ext cx="1979872" cy="792088"/>
          </a:xfrm>
          <a:custGeom>
            <a:avLst/>
            <a:gdLst>
              <a:gd name="connsiteX0" fmla="*/ 0 w 2488596"/>
              <a:gd name="connsiteY0" fmla="*/ 414774 h 2490318"/>
              <a:gd name="connsiteX1" fmla="*/ 414774 w 2488596"/>
              <a:gd name="connsiteY1" fmla="*/ 0 h 2490318"/>
              <a:gd name="connsiteX2" fmla="*/ 2073822 w 2488596"/>
              <a:gd name="connsiteY2" fmla="*/ 0 h 2490318"/>
              <a:gd name="connsiteX3" fmla="*/ 2488596 w 2488596"/>
              <a:gd name="connsiteY3" fmla="*/ 414774 h 2490318"/>
              <a:gd name="connsiteX4" fmla="*/ 2488596 w 2488596"/>
              <a:gd name="connsiteY4" fmla="*/ 2075544 h 2490318"/>
              <a:gd name="connsiteX5" fmla="*/ 2073822 w 2488596"/>
              <a:gd name="connsiteY5" fmla="*/ 2490318 h 2490318"/>
              <a:gd name="connsiteX6" fmla="*/ 414774 w 2488596"/>
              <a:gd name="connsiteY6" fmla="*/ 2490318 h 2490318"/>
              <a:gd name="connsiteX7" fmla="*/ 0 w 2488596"/>
              <a:gd name="connsiteY7" fmla="*/ 2075544 h 2490318"/>
              <a:gd name="connsiteX8" fmla="*/ 0 w 2488596"/>
              <a:gd name="connsiteY8" fmla="*/ 414774 h 2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2490318">
                <a:moveTo>
                  <a:pt x="0" y="414774"/>
                </a:moveTo>
                <a:cubicBezTo>
                  <a:pt x="0" y="185701"/>
                  <a:pt x="185701" y="0"/>
                  <a:pt x="414774" y="0"/>
                </a:cubicBezTo>
                <a:lnTo>
                  <a:pt x="2073822" y="0"/>
                </a:lnTo>
                <a:cubicBezTo>
                  <a:pt x="2302895" y="0"/>
                  <a:pt x="2488596" y="185701"/>
                  <a:pt x="2488596" y="414774"/>
                </a:cubicBezTo>
                <a:lnTo>
                  <a:pt x="2488596" y="2075544"/>
                </a:lnTo>
                <a:cubicBezTo>
                  <a:pt x="2488596" y="2304617"/>
                  <a:pt x="2302895" y="2490318"/>
                  <a:pt x="2073822" y="2490318"/>
                </a:cubicBezTo>
                <a:lnTo>
                  <a:pt x="414774" y="2490318"/>
                </a:lnTo>
                <a:cubicBezTo>
                  <a:pt x="185701" y="2490318"/>
                  <a:pt x="0" y="2304617"/>
                  <a:pt x="0" y="2075544"/>
                </a:cubicBezTo>
                <a:lnTo>
                  <a:pt x="0" y="414774"/>
                </a:lnTo>
                <a:close/>
              </a:path>
            </a:pathLst>
          </a:cu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algn="ctr" defTabSz="800100">
              <a:lnSpc>
                <a:spcPct val="90000"/>
              </a:lnSpc>
              <a:spcAft>
                <a:spcPct val="35000"/>
              </a:spcAft>
            </a:pPr>
            <a:r>
              <a:rPr lang="de-DE" sz="1800" dirty="0" smtClean="0">
                <a:latin typeface="Arial" panose="020B0604020202020204" pitchFamily="34" charset="0"/>
                <a:cs typeface="Arial" panose="020B0604020202020204" pitchFamily="34" charset="0"/>
              </a:rPr>
              <a:t>Zukünftige Veröffentlichung </a:t>
            </a:r>
            <a:endParaRPr lang="de-DE" sz="1800" dirty="0">
              <a:solidFill>
                <a:srgbClr val="000000"/>
              </a:solidFill>
              <a:latin typeface="Arial" panose="020B0604020202020204" pitchFamily="34" charset="0"/>
              <a:cs typeface="Arial" panose="020B0604020202020204" pitchFamily="34" charset="0"/>
            </a:endParaRPr>
          </a:p>
        </p:txBody>
      </p:sp>
      <p:sp>
        <p:nvSpPr>
          <p:cNvPr id="14" name="Freihandform 13"/>
          <p:cNvSpPr/>
          <p:nvPr/>
        </p:nvSpPr>
        <p:spPr>
          <a:xfrm>
            <a:off x="2700264" y="5085184"/>
            <a:ext cx="5688086" cy="792088"/>
          </a:xfrm>
          <a:custGeom>
            <a:avLst/>
            <a:gdLst>
              <a:gd name="connsiteX0" fmla="*/ 425459 w 2552700"/>
              <a:gd name="connsiteY0" fmla="*/ 0 h 4424171"/>
              <a:gd name="connsiteX1" fmla="*/ 2127241 w 2552700"/>
              <a:gd name="connsiteY1" fmla="*/ 0 h 4424171"/>
              <a:gd name="connsiteX2" fmla="*/ 2552700 w 2552700"/>
              <a:gd name="connsiteY2" fmla="*/ 425459 h 4424171"/>
              <a:gd name="connsiteX3" fmla="*/ 2552700 w 2552700"/>
              <a:gd name="connsiteY3" fmla="*/ 4424171 h 4424171"/>
              <a:gd name="connsiteX4" fmla="*/ 2552700 w 2552700"/>
              <a:gd name="connsiteY4" fmla="*/ 4424171 h 4424171"/>
              <a:gd name="connsiteX5" fmla="*/ 0 w 2552700"/>
              <a:gd name="connsiteY5" fmla="*/ 4424171 h 4424171"/>
              <a:gd name="connsiteX6" fmla="*/ 0 w 2552700"/>
              <a:gd name="connsiteY6" fmla="*/ 4424171 h 4424171"/>
              <a:gd name="connsiteX7" fmla="*/ 0 w 2552700"/>
              <a:gd name="connsiteY7" fmla="*/ 425459 h 4424171"/>
              <a:gd name="connsiteX8" fmla="*/ 425459 w 2552700"/>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4424171">
                <a:moveTo>
                  <a:pt x="2552700" y="737378"/>
                </a:moveTo>
                <a:lnTo>
                  <a:pt x="2552700" y="3686793"/>
                </a:lnTo>
                <a:cubicBezTo>
                  <a:pt x="2552700" y="4094036"/>
                  <a:pt x="2442792" y="4424170"/>
                  <a:pt x="2307214" y="4424170"/>
                </a:cubicBezTo>
                <a:lnTo>
                  <a:pt x="0" y="4424170"/>
                </a:lnTo>
                <a:lnTo>
                  <a:pt x="0" y="4424170"/>
                </a:lnTo>
                <a:lnTo>
                  <a:pt x="0" y="1"/>
                </a:lnTo>
                <a:lnTo>
                  <a:pt x="0" y="1"/>
                </a:lnTo>
                <a:lnTo>
                  <a:pt x="2307214" y="1"/>
                </a:lnTo>
                <a:cubicBezTo>
                  <a:pt x="2442792" y="1"/>
                  <a:pt x="2552700" y="330135"/>
                  <a:pt x="2552700" y="737378"/>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80011" tIns="164619" rIns="204623" bIns="164618" numCol="1" spcCol="1270" anchor="ctr" anchorCtr="0">
            <a:noAutofit/>
          </a:bodyPr>
          <a:lstStyle/>
          <a:p>
            <a:r>
              <a:rPr lang="de-DE" sz="1800" dirty="0" smtClean="0">
                <a:latin typeface="Arial" panose="020B0604020202020204" pitchFamily="34" charset="0"/>
                <a:cs typeface="Arial" panose="020B0604020202020204" pitchFamily="34" charset="0"/>
                <a:hlinkClick r:id="rId4"/>
              </a:rPr>
              <a:t>www.bildungsplaene-bw.de</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499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19</a:t>
            </a:r>
            <a:endParaRPr lang="de-DE" sz="1100" dirty="0">
              <a:latin typeface="Arial" panose="020B0604020202020204" pitchFamily="34" charset="0"/>
              <a:cs typeface="Arial" panose="020B0604020202020204" pitchFamily="34" charset="0"/>
            </a:endParaRPr>
          </a:p>
        </p:txBody>
      </p:sp>
      <p:grpSp>
        <p:nvGrpSpPr>
          <p:cNvPr id="10" name="Gruppieren 9"/>
          <p:cNvGrpSpPr/>
          <p:nvPr/>
        </p:nvGrpSpPr>
        <p:grpSpPr>
          <a:xfrm>
            <a:off x="251520" y="1700213"/>
            <a:ext cx="8136830" cy="4176712"/>
            <a:chOff x="467544" y="1704207"/>
            <a:chExt cx="7933409" cy="4176712"/>
          </a:xfrm>
        </p:grpSpPr>
        <p:sp>
          <p:nvSpPr>
            <p:cNvPr id="11" name="Freihandform 10"/>
            <p:cNvSpPr/>
            <p:nvPr/>
          </p:nvSpPr>
          <p:spPr>
            <a:xfrm>
              <a:off x="2843807" y="1704207"/>
              <a:ext cx="5557146" cy="1800795"/>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ctr" anchorCtr="0">
              <a:noAutofit/>
            </a:bodyPr>
            <a:lstStyle/>
            <a:p>
              <a:pPr marL="285750" indent="-285750">
                <a:buFont typeface="Arial" panose="020B0604020202020204" pitchFamily="34" charset="0"/>
                <a:buChar char="•"/>
                <a:tabLst>
                  <a:tab pos="1076325" algn="l"/>
                </a:tabLst>
              </a:pPr>
              <a:r>
                <a:rPr lang="de-DE" sz="1800" u="sng" dirty="0" smtClean="0">
                  <a:latin typeface="Arial" panose="020B0604020202020204" pitchFamily="34" charset="0"/>
                  <a:cs typeface="Arial" panose="020B0604020202020204" pitchFamily="34" charset="0"/>
                </a:rPr>
                <a:t>Termin</a:t>
              </a:r>
              <a:r>
                <a:rPr lang="de-DE" sz="1800" dirty="0" smtClean="0">
                  <a:latin typeface="Arial" panose="020B0604020202020204" pitchFamily="34" charset="0"/>
                  <a:cs typeface="Arial" panose="020B0604020202020204" pitchFamily="34" charset="0"/>
                </a:rPr>
                <a:t>:	06. April 2016</a:t>
              </a:r>
            </a:p>
            <a:p>
              <a:pPr marL="285750" indent="-285750">
                <a:buFont typeface="Arial" panose="020B0604020202020204" pitchFamily="34" charset="0"/>
                <a:buChar char="•"/>
                <a:tabLst>
                  <a:tab pos="1076325" algn="l"/>
                </a:tabLst>
              </a:pPr>
              <a:r>
                <a:rPr lang="de-DE" sz="1800" u="sng" dirty="0" smtClean="0">
                  <a:latin typeface="Arial" panose="020B0604020202020204" pitchFamily="34" charset="0"/>
                  <a:cs typeface="Arial" panose="020B0604020202020204" pitchFamily="34" charset="0"/>
                </a:rPr>
                <a:t>Ort</a:t>
              </a:r>
              <a:r>
                <a:rPr lang="de-DE" sz="1800" dirty="0" smtClean="0">
                  <a:latin typeface="Arial" panose="020B0604020202020204" pitchFamily="34" charset="0"/>
                  <a:cs typeface="Arial" panose="020B0604020202020204" pitchFamily="34" charset="0"/>
                </a:rPr>
                <a:t>:	Schwabenlandhalle Fellbach</a:t>
              </a:r>
              <a:endParaRPr lang="de-DE" sz="1800" dirty="0">
                <a:latin typeface="Arial" panose="020B0604020202020204" pitchFamily="34" charset="0"/>
                <a:cs typeface="Arial" panose="020B0604020202020204" pitchFamily="34" charset="0"/>
              </a:endParaRPr>
            </a:p>
            <a:p>
              <a:pPr marL="285750" indent="-285750" defTabSz="247650" eaLnBrk="1" fontAlgn="t" hangingPunct="1">
                <a:spcBef>
                  <a:spcPts val="0"/>
                </a:spcBef>
                <a:spcAft>
                  <a:spcPts val="0"/>
                </a:spcAft>
                <a:buFont typeface="Arial" panose="020B0604020202020204" pitchFamily="34" charset="0"/>
                <a:buChar char="•"/>
                <a:tabLst>
                  <a:tab pos="1076325" algn="l"/>
                </a:tabLst>
              </a:pPr>
              <a:r>
                <a:rPr lang="de-DE" sz="1800" u="sng" dirty="0" smtClean="0">
                  <a:latin typeface="Arial" panose="020B0604020202020204" pitchFamily="34" charset="0"/>
                  <a:cs typeface="Arial" panose="020B0604020202020204" pitchFamily="34" charset="0"/>
                </a:rPr>
                <a:t>Fokus</a:t>
              </a:r>
              <a:r>
                <a:rPr lang="de-DE" sz="1800" dirty="0" smtClean="0">
                  <a:latin typeface="Arial" panose="020B0604020202020204" pitchFamily="34" charset="0"/>
                  <a:cs typeface="Arial" panose="020B0604020202020204" pitchFamily="34" charset="0"/>
                </a:rPr>
                <a:t>:	Der Bildungsplan 2016</a:t>
              </a:r>
              <a:endParaRPr lang="de-DE" sz="1800" dirty="0">
                <a:latin typeface="Arial" panose="020B0604020202020204" pitchFamily="34" charset="0"/>
                <a:cs typeface="Arial" panose="020B0604020202020204" pitchFamily="34" charset="0"/>
              </a:endParaRPr>
            </a:p>
            <a:p>
              <a:pPr marL="1076325" indent="-1076325" eaLnBrk="1" fontAlgn="t" hangingPunct="1">
                <a:spcBef>
                  <a:spcPts val="0"/>
                </a:spcBef>
                <a:spcAft>
                  <a:spcPts val="0"/>
                </a:spcAft>
              </a:pPr>
              <a:r>
                <a:rPr lang="de-DE" sz="1800" dirty="0" smtClean="0">
                  <a:latin typeface="Arial" panose="020B0604020202020204" pitchFamily="34" charset="0"/>
                  <a:cs typeface="Arial" panose="020B0604020202020204" pitchFamily="34" charset="0"/>
                </a:rPr>
                <a:t>                 im Kontext </a:t>
              </a:r>
              <a:r>
                <a:rPr lang="de-DE" sz="1800" dirty="0">
                  <a:latin typeface="Arial" panose="020B0604020202020204" pitchFamily="34" charset="0"/>
                  <a:cs typeface="Arial" panose="020B0604020202020204" pitchFamily="34" charset="0"/>
                </a:rPr>
                <a:t>von Schulentwicklung </a:t>
              </a:r>
            </a:p>
            <a:p>
              <a:pPr marL="1076325" indent="-1076325" eaLnBrk="1" fontAlgn="t" hangingPunct="1">
                <a:spcBef>
                  <a:spcPts val="0"/>
                </a:spcBef>
                <a:spcAft>
                  <a:spcPts val="0"/>
                </a:spcAft>
              </a:pPr>
              <a:r>
                <a:rPr lang="de-DE" sz="1800" dirty="0" smtClean="0">
                  <a:latin typeface="Arial" panose="020B0604020202020204" pitchFamily="34" charset="0"/>
                  <a:cs typeface="Arial" panose="020B0604020202020204" pitchFamily="34" charset="0"/>
                </a:rPr>
                <a:t>	und Führung</a:t>
              </a:r>
              <a:endParaRPr lang="de-DE" sz="1800" dirty="0">
                <a:latin typeface="Arial" panose="020B0604020202020204" pitchFamily="34" charset="0"/>
                <a:cs typeface="Arial" panose="020B0604020202020204" pitchFamily="34" charset="0"/>
              </a:endParaRPr>
            </a:p>
          </p:txBody>
        </p:sp>
        <p:sp>
          <p:nvSpPr>
            <p:cNvPr id="12" name="Freihandform 11"/>
            <p:cNvSpPr/>
            <p:nvPr/>
          </p:nvSpPr>
          <p:spPr>
            <a:xfrm>
              <a:off x="477091" y="1704207"/>
              <a:ext cx="2096348" cy="1800795"/>
            </a:xfrm>
            <a:custGeom>
              <a:avLst/>
              <a:gdLst>
                <a:gd name="connsiteX0" fmla="*/ 0 w 2488596"/>
                <a:gd name="connsiteY0" fmla="*/ 225179 h 1351048"/>
                <a:gd name="connsiteX1" fmla="*/ 225179 w 2488596"/>
                <a:gd name="connsiteY1" fmla="*/ 0 h 1351048"/>
                <a:gd name="connsiteX2" fmla="*/ 2263417 w 2488596"/>
                <a:gd name="connsiteY2" fmla="*/ 0 h 1351048"/>
                <a:gd name="connsiteX3" fmla="*/ 2488596 w 2488596"/>
                <a:gd name="connsiteY3" fmla="*/ 225179 h 1351048"/>
                <a:gd name="connsiteX4" fmla="*/ 2488596 w 2488596"/>
                <a:gd name="connsiteY4" fmla="*/ 1125869 h 1351048"/>
                <a:gd name="connsiteX5" fmla="*/ 2263417 w 2488596"/>
                <a:gd name="connsiteY5" fmla="*/ 1351048 h 1351048"/>
                <a:gd name="connsiteX6" fmla="*/ 225179 w 2488596"/>
                <a:gd name="connsiteY6" fmla="*/ 1351048 h 1351048"/>
                <a:gd name="connsiteX7" fmla="*/ 0 w 2488596"/>
                <a:gd name="connsiteY7" fmla="*/ 1125869 h 1351048"/>
                <a:gd name="connsiteX8" fmla="*/ 0 w 2488596"/>
                <a:gd name="connsiteY8" fmla="*/ 225179 h 135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1351048">
                  <a:moveTo>
                    <a:pt x="0" y="225179"/>
                  </a:moveTo>
                  <a:cubicBezTo>
                    <a:pt x="0" y="100816"/>
                    <a:pt x="100816" y="0"/>
                    <a:pt x="225179" y="0"/>
                  </a:cubicBezTo>
                  <a:lnTo>
                    <a:pt x="2263417" y="0"/>
                  </a:lnTo>
                  <a:cubicBezTo>
                    <a:pt x="2387780" y="0"/>
                    <a:pt x="2488596" y="100816"/>
                    <a:pt x="2488596" y="225179"/>
                  </a:cubicBezTo>
                  <a:lnTo>
                    <a:pt x="2488596" y="1125869"/>
                  </a:lnTo>
                  <a:cubicBezTo>
                    <a:pt x="2488596" y="1250232"/>
                    <a:pt x="2387780" y="1351048"/>
                    <a:pt x="2263417" y="1351048"/>
                  </a:cubicBezTo>
                  <a:lnTo>
                    <a:pt x="225179" y="1351048"/>
                  </a:lnTo>
                  <a:cubicBezTo>
                    <a:pt x="100816" y="1351048"/>
                    <a:pt x="0" y="1250232"/>
                    <a:pt x="0" y="1125869"/>
                  </a:cubicBezTo>
                  <a:lnTo>
                    <a:pt x="0" y="225179"/>
                  </a:lnTo>
                  <a:close/>
                </a:path>
              </a:pathLst>
            </a:cu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lvl="0" algn="ctr" defTabSz="1333500">
                <a:lnSpc>
                  <a:spcPct val="90000"/>
                </a:lnSpc>
                <a:spcAft>
                  <a:spcPct val="35000"/>
                </a:spcAft>
              </a:pPr>
              <a:r>
                <a:rPr lang="de-DE" sz="1800" dirty="0" smtClean="0">
                  <a:latin typeface="Arial" panose="020B0604020202020204" pitchFamily="34" charset="0"/>
                  <a:cs typeface="Arial" panose="020B0604020202020204" pitchFamily="34" charset="0"/>
                </a:rPr>
                <a:t>Bildungskongress            2016</a:t>
              </a:r>
              <a:endParaRPr lang="de-DE" sz="1800" dirty="0">
                <a:latin typeface="Arial" panose="020B0604020202020204" pitchFamily="34" charset="0"/>
                <a:cs typeface="Arial" panose="020B0604020202020204" pitchFamily="34" charset="0"/>
              </a:endParaRPr>
            </a:p>
          </p:txBody>
        </p:sp>
        <p:sp>
          <p:nvSpPr>
            <p:cNvPr id="13" name="Freihandform 12"/>
            <p:cNvSpPr/>
            <p:nvPr/>
          </p:nvSpPr>
          <p:spPr>
            <a:xfrm>
              <a:off x="2843808" y="4080694"/>
              <a:ext cx="5557145" cy="1800225"/>
            </a:xfrm>
            <a:custGeom>
              <a:avLst/>
              <a:gdLst>
                <a:gd name="connsiteX0" fmla="*/ 425459 w 2552700"/>
                <a:gd name="connsiteY0" fmla="*/ 0 h 4424171"/>
                <a:gd name="connsiteX1" fmla="*/ 2127241 w 2552700"/>
                <a:gd name="connsiteY1" fmla="*/ 0 h 4424171"/>
                <a:gd name="connsiteX2" fmla="*/ 2552700 w 2552700"/>
                <a:gd name="connsiteY2" fmla="*/ 425459 h 4424171"/>
                <a:gd name="connsiteX3" fmla="*/ 2552700 w 2552700"/>
                <a:gd name="connsiteY3" fmla="*/ 4424171 h 4424171"/>
                <a:gd name="connsiteX4" fmla="*/ 2552700 w 2552700"/>
                <a:gd name="connsiteY4" fmla="*/ 4424171 h 4424171"/>
                <a:gd name="connsiteX5" fmla="*/ 0 w 2552700"/>
                <a:gd name="connsiteY5" fmla="*/ 4424171 h 4424171"/>
                <a:gd name="connsiteX6" fmla="*/ 0 w 2552700"/>
                <a:gd name="connsiteY6" fmla="*/ 4424171 h 4424171"/>
                <a:gd name="connsiteX7" fmla="*/ 0 w 2552700"/>
                <a:gd name="connsiteY7" fmla="*/ 425459 h 4424171"/>
                <a:gd name="connsiteX8" fmla="*/ 425459 w 2552700"/>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4424171">
                  <a:moveTo>
                    <a:pt x="2552700" y="737378"/>
                  </a:moveTo>
                  <a:lnTo>
                    <a:pt x="2552700" y="3686793"/>
                  </a:lnTo>
                  <a:cubicBezTo>
                    <a:pt x="2552700" y="4094036"/>
                    <a:pt x="2442792" y="4424170"/>
                    <a:pt x="2307214" y="4424170"/>
                  </a:cubicBezTo>
                  <a:lnTo>
                    <a:pt x="0" y="4424170"/>
                  </a:lnTo>
                  <a:lnTo>
                    <a:pt x="0" y="4424170"/>
                  </a:lnTo>
                  <a:lnTo>
                    <a:pt x="0" y="1"/>
                  </a:lnTo>
                  <a:lnTo>
                    <a:pt x="0" y="1"/>
                  </a:lnTo>
                  <a:lnTo>
                    <a:pt x="2307214" y="1"/>
                  </a:lnTo>
                  <a:cubicBezTo>
                    <a:pt x="2442792" y="1"/>
                    <a:pt x="2552700" y="330135"/>
                    <a:pt x="2552700" y="737378"/>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ctr" anchorCtr="0">
              <a:noAutofit/>
            </a:bodyPr>
            <a:lstStyle/>
            <a:p>
              <a:pPr marL="285750" indent="-285750">
                <a:buFont typeface="Arial" panose="020B0604020202020204" pitchFamily="34" charset="0"/>
                <a:buChar char="•"/>
                <a:tabLst>
                  <a:tab pos="1076325" algn="l"/>
                </a:tabLst>
              </a:pPr>
              <a:r>
                <a:rPr lang="de-DE" sz="1800" u="sng" dirty="0" smtClean="0">
                  <a:solidFill>
                    <a:schemeClr val="tx1"/>
                  </a:solidFill>
                  <a:latin typeface="Arial" panose="020B0604020202020204" pitchFamily="34" charset="0"/>
                  <a:cs typeface="Arial" panose="020B0604020202020204" pitchFamily="34" charset="0"/>
                </a:rPr>
                <a:t>Zeit</a:t>
              </a:r>
              <a:r>
                <a:rPr lang="de-DE" sz="1800" dirty="0" smtClean="0">
                  <a:solidFill>
                    <a:schemeClr val="tx1"/>
                  </a:solidFill>
                  <a:latin typeface="Arial" panose="020B0604020202020204" pitchFamily="34" charset="0"/>
                  <a:cs typeface="Arial" panose="020B0604020202020204" pitchFamily="34" charset="0"/>
                </a:rPr>
                <a:t>:	April – Juli 2016</a:t>
              </a:r>
              <a:endParaRPr lang="de-DE" sz="18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tabLst>
                  <a:tab pos="1076325" algn="l"/>
                </a:tabLst>
              </a:pPr>
              <a:r>
                <a:rPr lang="de-DE" sz="1800" u="sng" dirty="0" smtClean="0">
                  <a:solidFill>
                    <a:schemeClr val="tx1"/>
                  </a:solidFill>
                  <a:latin typeface="Arial" panose="020B0604020202020204" pitchFamily="34" charset="0"/>
                  <a:cs typeface="Arial" panose="020B0604020202020204" pitchFamily="34" charset="0"/>
                </a:rPr>
                <a:t>Fokus</a:t>
              </a:r>
              <a:r>
                <a:rPr lang="de-DE" sz="1800" dirty="0" smtClean="0">
                  <a:solidFill>
                    <a:schemeClr val="tx1"/>
                  </a:solidFill>
                  <a:latin typeface="Arial" panose="020B0604020202020204" pitchFamily="34" charset="0"/>
                  <a:cs typeface="Arial" panose="020B0604020202020204" pitchFamily="34" charset="0"/>
                </a:rPr>
                <a:t>: </a:t>
              </a:r>
              <a:r>
                <a:rPr lang="de-DE" sz="1800" dirty="0">
                  <a:solidFill>
                    <a:schemeClr val="tx1"/>
                  </a:solidFill>
                  <a:latin typeface="Arial" panose="020B0604020202020204" pitchFamily="34" charset="0"/>
                  <a:cs typeface="Arial" panose="020B0604020202020204" pitchFamily="34" charset="0"/>
                </a:rPr>
                <a:t>	</a:t>
              </a:r>
              <a:r>
                <a:rPr lang="de-DE" sz="1800" dirty="0" smtClean="0">
                  <a:solidFill>
                    <a:schemeClr val="tx1"/>
                  </a:solidFill>
                  <a:latin typeface="Arial" panose="020B0604020202020204" pitchFamily="34" charset="0"/>
                  <a:cs typeface="Arial" panose="020B0604020202020204" pitchFamily="34" charset="0"/>
                </a:rPr>
                <a:t>Konkrete </a:t>
              </a:r>
              <a:r>
                <a:rPr lang="de-DE" sz="1800" dirty="0">
                  <a:solidFill>
                    <a:schemeClr val="tx1"/>
                  </a:solidFill>
                  <a:latin typeface="Arial" panose="020B0604020202020204" pitchFamily="34" charset="0"/>
                  <a:cs typeface="Arial" panose="020B0604020202020204" pitchFamily="34" charset="0"/>
                </a:rPr>
                <a:t>Umsetzungsmöglichkeiten </a:t>
              </a:r>
              <a:r>
                <a:rPr lang="de-DE" sz="1800" dirty="0" smtClean="0">
                  <a:solidFill>
                    <a:schemeClr val="tx1"/>
                  </a:solidFill>
                  <a:latin typeface="Arial" panose="020B0604020202020204" pitchFamily="34" charset="0"/>
                  <a:cs typeface="Arial" panose="020B0604020202020204" pitchFamily="34" charset="0"/>
                </a:rPr>
                <a:t>	im Unterricht</a:t>
              </a:r>
            </a:p>
            <a:p>
              <a:pPr marL="285750" indent="-285750">
                <a:buFont typeface="Arial" panose="020B0604020202020204" pitchFamily="34" charset="0"/>
                <a:buChar char="•"/>
              </a:pPr>
              <a:r>
                <a:rPr lang="de-DE" sz="1800" u="sng" dirty="0" smtClean="0">
                  <a:solidFill>
                    <a:schemeClr val="tx1"/>
                  </a:solidFill>
                  <a:latin typeface="Arial" panose="020B0604020202020204" pitchFamily="34" charset="0"/>
                  <a:cs typeface="Arial" panose="020B0604020202020204" pitchFamily="34" charset="0"/>
                </a:rPr>
                <a:t>verantwortlich</a:t>
              </a:r>
              <a:r>
                <a:rPr lang="de-DE" sz="1800" dirty="0" smtClean="0">
                  <a:solidFill>
                    <a:schemeClr val="tx1"/>
                  </a:solidFill>
                  <a:latin typeface="Arial" panose="020B0604020202020204" pitchFamily="34" charset="0"/>
                  <a:cs typeface="Arial" panose="020B0604020202020204" pitchFamily="34" charset="0"/>
                </a:rPr>
                <a:t>: Regierungspräsidien</a:t>
              </a:r>
              <a:endParaRPr lang="de-DE" sz="1800" dirty="0">
                <a:solidFill>
                  <a:schemeClr val="tx1"/>
                </a:solidFill>
                <a:latin typeface="Arial" panose="020B0604020202020204" pitchFamily="34" charset="0"/>
                <a:cs typeface="Arial" panose="020B0604020202020204" pitchFamily="34" charset="0"/>
              </a:endParaRPr>
            </a:p>
          </p:txBody>
        </p:sp>
        <p:sp>
          <p:nvSpPr>
            <p:cNvPr id="14" name="Freihandform 13"/>
            <p:cNvSpPr/>
            <p:nvPr/>
          </p:nvSpPr>
          <p:spPr>
            <a:xfrm>
              <a:off x="467544" y="4080694"/>
              <a:ext cx="2105896" cy="1800225"/>
            </a:xfrm>
            <a:custGeom>
              <a:avLst/>
              <a:gdLst>
                <a:gd name="connsiteX0" fmla="*/ 0 w 2488596"/>
                <a:gd name="connsiteY0" fmla="*/ 414774 h 2490318"/>
                <a:gd name="connsiteX1" fmla="*/ 414774 w 2488596"/>
                <a:gd name="connsiteY1" fmla="*/ 0 h 2490318"/>
                <a:gd name="connsiteX2" fmla="*/ 2073822 w 2488596"/>
                <a:gd name="connsiteY2" fmla="*/ 0 h 2490318"/>
                <a:gd name="connsiteX3" fmla="*/ 2488596 w 2488596"/>
                <a:gd name="connsiteY3" fmla="*/ 414774 h 2490318"/>
                <a:gd name="connsiteX4" fmla="*/ 2488596 w 2488596"/>
                <a:gd name="connsiteY4" fmla="*/ 2075544 h 2490318"/>
                <a:gd name="connsiteX5" fmla="*/ 2073822 w 2488596"/>
                <a:gd name="connsiteY5" fmla="*/ 2490318 h 2490318"/>
                <a:gd name="connsiteX6" fmla="*/ 414774 w 2488596"/>
                <a:gd name="connsiteY6" fmla="*/ 2490318 h 2490318"/>
                <a:gd name="connsiteX7" fmla="*/ 0 w 2488596"/>
                <a:gd name="connsiteY7" fmla="*/ 2075544 h 2490318"/>
                <a:gd name="connsiteX8" fmla="*/ 0 w 2488596"/>
                <a:gd name="connsiteY8" fmla="*/ 414774 h 2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2490318">
                  <a:moveTo>
                    <a:pt x="0" y="414774"/>
                  </a:moveTo>
                  <a:cubicBezTo>
                    <a:pt x="0" y="185701"/>
                    <a:pt x="185701" y="0"/>
                    <a:pt x="414774" y="0"/>
                  </a:cubicBezTo>
                  <a:lnTo>
                    <a:pt x="2073822" y="0"/>
                  </a:lnTo>
                  <a:cubicBezTo>
                    <a:pt x="2302895" y="0"/>
                    <a:pt x="2488596" y="185701"/>
                    <a:pt x="2488596" y="414774"/>
                  </a:cubicBezTo>
                  <a:lnTo>
                    <a:pt x="2488596" y="2075544"/>
                  </a:lnTo>
                  <a:cubicBezTo>
                    <a:pt x="2488596" y="2304617"/>
                    <a:pt x="2302895" y="2490318"/>
                    <a:pt x="2073822" y="2490318"/>
                  </a:cubicBezTo>
                  <a:lnTo>
                    <a:pt x="414774" y="2490318"/>
                  </a:lnTo>
                  <a:cubicBezTo>
                    <a:pt x="185701" y="2490318"/>
                    <a:pt x="0" y="2304617"/>
                    <a:pt x="0" y="2075544"/>
                  </a:cubicBezTo>
                  <a:lnTo>
                    <a:pt x="0" y="414774"/>
                  </a:lnTo>
                  <a:close/>
                </a:path>
              </a:pathLst>
            </a:cu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algn="ctr" eaLnBrk="1" fontAlgn="auto" hangingPunct="1">
                <a:lnSpc>
                  <a:spcPts val="1600"/>
                </a:lnSpc>
                <a:spcBef>
                  <a:spcPts val="1200"/>
                </a:spcBef>
                <a:spcAft>
                  <a:spcPts val="1200"/>
                </a:spcAft>
                <a:buClr>
                  <a:schemeClr val="bg1">
                    <a:lumMod val="50000"/>
                  </a:schemeClr>
                </a:buClr>
                <a:buFont typeface="Wingdings" pitchFamily="2" charset="2"/>
                <a:buNone/>
              </a:pPr>
              <a:r>
                <a:rPr lang="de-DE" sz="1800" dirty="0" smtClean="0">
                  <a:solidFill>
                    <a:schemeClr val="tx1"/>
                  </a:solidFill>
                  <a:latin typeface="Arial" pitchFamily="34" charset="0"/>
                  <a:cs typeface="Arial" pitchFamily="34" charset="0"/>
                </a:rPr>
                <a:t>Regionale   Veranstaltungen</a:t>
              </a:r>
              <a:endParaRPr lang="de-DE" sz="1800" dirty="0">
                <a:solidFill>
                  <a:schemeClr val="tx1"/>
                </a:solidFill>
                <a:latin typeface="Arial" pitchFamily="34" charset="0"/>
                <a:cs typeface="Arial" pitchFamily="34" charset="0"/>
              </a:endParaRPr>
            </a:p>
          </p:txBody>
        </p:sp>
      </p:grpSp>
      <p:sp>
        <p:nvSpPr>
          <p:cNvPr id="8" name="Rechteck 4"/>
          <p:cNvSpPr>
            <a:spLocks noChangeArrowheads="1"/>
          </p:cNvSpPr>
          <p:nvPr/>
        </p:nvSpPr>
        <p:spPr bwMode="auto">
          <a:xfrm>
            <a:off x="0" y="962496"/>
            <a:ext cx="9144000" cy="523220"/>
          </a:xfrm>
          <a:prstGeom prst="rect">
            <a:avLst/>
          </a:prstGeom>
          <a:noFill/>
          <a:ln w="9525">
            <a:noFill/>
            <a:miter lim="800000"/>
            <a:headEnd/>
            <a:tailEnd/>
          </a:ln>
        </p:spPr>
        <p:txBody>
          <a:bodyPr wrap="square">
            <a:spAutoFit/>
          </a:bodyPr>
          <a:lstStyle/>
          <a:p>
            <a:pPr algn="ctr"/>
            <a:r>
              <a:rPr lang="de-DE" sz="2800" dirty="0" smtClean="0">
                <a:latin typeface="Calibri"/>
                <a:cs typeface="Calibri"/>
              </a:rPr>
              <a:t>Veranstaltungen zur Bildungsplanreform 2016</a:t>
            </a:r>
            <a:endParaRPr lang="de-DE" sz="2800" dirty="0">
              <a:latin typeface="Calibri"/>
              <a:cs typeface="Calibri"/>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1440000"/>
            <a:ext cx="1224831" cy="1785542"/>
          </a:xfrm>
          <a:prstGeom prst="round2SameRect">
            <a:avLst>
              <a:gd name="adj1" fmla="val 146"/>
              <a:gd name="adj2" fmla="val 1795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feil nach unten 14"/>
          <p:cNvSpPr/>
          <p:nvPr/>
        </p:nvSpPr>
        <p:spPr>
          <a:xfrm>
            <a:off x="4757597" y="3573016"/>
            <a:ext cx="750507" cy="468424"/>
          </a:xfrm>
          <a:prstGeom prst="downArrow">
            <a:avLst/>
          </a:prstGeom>
          <a:solidFill>
            <a:srgbClr val="FFFFCC"/>
          </a:solidFill>
          <a:ln>
            <a:solidFill>
              <a:schemeClr val="bg1">
                <a:lumMod val="65000"/>
              </a:schemeClr>
            </a:solid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algn="ctr" defTabSz="1333500">
              <a:lnSpc>
                <a:spcPct val="90000"/>
              </a:lnSpc>
              <a:spcAft>
                <a:spcPct val="35000"/>
              </a:spcAft>
            </a:pPr>
            <a:endParaRPr lang="de-DE" sz="1800">
              <a:solidFill>
                <a:schemeClr val="dk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719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p:cNvSpPr/>
          <p:nvPr/>
        </p:nvSpPr>
        <p:spPr>
          <a:xfrm>
            <a:off x="251520" y="1772815"/>
            <a:ext cx="6120680" cy="4104109"/>
          </a:xfrm>
          <a:prstGeom prst="roundRect">
            <a:avLst/>
          </a:prstGeom>
          <a:solidFill>
            <a:srgbClr val="FFFFCC"/>
          </a:solidFill>
          <a:ln>
            <a:solidFill>
              <a:srgbClr val="FFFFCC"/>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lnSpc>
                <a:spcPts val="2800"/>
              </a:lnSpc>
              <a:buClr>
                <a:srgbClr val="7F7F7F"/>
              </a:buClr>
              <a:buFont typeface="Arial" panose="020B0604020202020204" pitchFamily="34" charset="0"/>
              <a:buChar char="•"/>
            </a:pPr>
            <a:r>
              <a:rPr lang="de-DE" sz="2000" dirty="0">
                <a:latin typeface="Arial" panose="020B0604020202020204" pitchFamily="34" charset="0"/>
                <a:cs typeface="Arial" panose="020B0604020202020204" pitchFamily="34" charset="0"/>
              </a:rPr>
              <a:t>Anlass und Herausforderungen</a:t>
            </a:r>
          </a:p>
          <a:p>
            <a:pPr marL="342900" indent="-342900">
              <a:lnSpc>
                <a:spcPts val="2800"/>
              </a:lnSpc>
              <a:buClr>
                <a:srgbClr val="7F7F7F"/>
              </a:buClr>
              <a:buFont typeface="Arial" panose="020B0604020202020204" pitchFamily="34" charset="0"/>
              <a:buChar char="•"/>
            </a:pPr>
            <a:r>
              <a:rPr lang="de-DE" sz="2000" dirty="0" smtClean="0">
                <a:latin typeface="Arial" panose="020B0604020202020204" pitchFamily="34" charset="0"/>
                <a:cs typeface="Arial" panose="020B0604020202020204" pitchFamily="34" charset="0"/>
              </a:rPr>
              <a:t>Meilensteine</a:t>
            </a:r>
            <a:endParaRPr lang="de-DE" sz="2000" dirty="0">
              <a:latin typeface="Arial" panose="020B0604020202020204" pitchFamily="34" charset="0"/>
              <a:cs typeface="Arial" panose="020B0604020202020204" pitchFamily="34" charset="0"/>
            </a:endParaRPr>
          </a:p>
          <a:p>
            <a:pPr marL="342900" indent="-342900">
              <a:lnSpc>
                <a:spcPts val="2800"/>
              </a:lnSpc>
              <a:buClr>
                <a:srgbClr val="7F7F7F"/>
              </a:buClr>
              <a:buFont typeface="Arial" panose="020B0604020202020204" pitchFamily="34" charset="0"/>
              <a:buChar char="•"/>
            </a:pPr>
            <a:r>
              <a:rPr lang="de-DE" sz="2000" dirty="0" smtClean="0">
                <a:latin typeface="Arial" panose="020B0604020202020204" pitchFamily="34" charset="0"/>
                <a:cs typeface="Arial" panose="020B0604020202020204" pitchFamily="34" charset="0"/>
              </a:rPr>
              <a:t>Inkrafttreten</a:t>
            </a:r>
            <a:endParaRPr lang="de-DE" sz="2000" dirty="0">
              <a:latin typeface="Arial" panose="020B0604020202020204" pitchFamily="34" charset="0"/>
              <a:cs typeface="Arial" panose="020B0604020202020204" pitchFamily="34" charset="0"/>
            </a:endParaRPr>
          </a:p>
          <a:p>
            <a:pPr marL="342900" indent="-342900">
              <a:lnSpc>
                <a:spcPts val="2800"/>
              </a:lnSpc>
              <a:buClr>
                <a:srgbClr val="7F7F7F"/>
              </a:buClr>
              <a:buFont typeface="Arial" panose="020B0604020202020204" pitchFamily="34" charset="0"/>
              <a:buChar char="•"/>
            </a:pPr>
            <a:r>
              <a:rPr lang="de-DE" sz="2000" dirty="0" smtClean="0">
                <a:latin typeface="Arial" panose="020B0604020202020204" pitchFamily="34" charset="0"/>
                <a:cs typeface="Arial" panose="020B0604020202020204" pitchFamily="34" charset="0"/>
              </a:rPr>
              <a:t>Information </a:t>
            </a:r>
            <a:r>
              <a:rPr lang="de-DE" sz="2000" dirty="0">
                <a:latin typeface="Arial" panose="020B0604020202020204" pitchFamily="34" charset="0"/>
                <a:cs typeface="Arial" panose="020B0604020202020204" pitchFamily="34" charset="0"/>
              </a:rPr>
              <a:t>und Beteiligung</a:t>
            </a:r>
          </a:p>
          <a:p>
            <a:pPr marL="342900" indent="-342900">
              <a:lnSpc>
                <a:spcPts val="2800"/>
              </a:lnSpc>
              <a:buClr>
                <a:srgbClr val="7F7F7F"/>
              </a:buClr>
              <a:buFont typeface="Arial" panose="020B0604020202020204" pitchFamily="34" charset="0"/>
              <a:buChar char="•"/>
            </a:pPr>
            <a:r>
              <a:rPr lang="de-DE" sz="2000" dirty="0" smtClean="0">
                <a:latin typeface="Arial" panose="020B0604020202020204" pitchFamily="34" charset="0"/>
                <a:cs typeface="Arial" panose="020B0604020202020204" pitchFamily="34" charset="0"/>
              </a:rPr>
              <a:t>Umgang </a:t>
            </a:r>
            <a:r>
              <a:rPr lang="de-DE" sz="2000" dirty="0">
                <a:latin typeface="Arial" panose="020B0604020202020204" pitchFamily="34" charset="0"/>
                <a:cs typeface="Arial" panose="020B0604020202020204" pitchFamily="34" charset="0"/>
              </a:rPr>
              <a:t>mit Optimierungshinweisen</a:t>
            </a:r>
          </a:p>
          <a:p>
            <a:pPr marL="342900" indent="-342900">
              <a:lnSpc>
                <a:spcPts val="2800"/>
              </a:lnSpc>
              <a:buClr>
                <a:srgbClr val="7F7F7F"/>
              </a:buClr>
              <a:buFont typeface="Arial" panose="020B0604020202020204" pitchFamily="34" charset="0"/>
              <a:buChar char="•"/>
            </a:pPr>
            <a:r>
              <a:rPr lang="de-DE" sz="2000" dirty="0" smtClean="0">
                <a:latin typeface="Arial" panose="020B0604020202020204" pitchFamily="34" charset="0"/>
                <a:cs typeface="Arial" panose="020B0604020202020204" pitchFamily="34" charset="0"/>
              </a:rPr>
              <a:t>Anhörung</a:t>
            </a:r>
            <a:endParaRPr lang="de-DE" sz="2000" dirty="0">
              <a:latin typeface="Arial" panose="020B0604020202020204" pitchFamily="34" charset="0"/>
              <a:cs typeface="Arial" panose="020B0604020202020204" pitchFamily="34" charset="0"/>
            </a:endParaRPr>
          </a:p>
          <a:p>
            <a:pPr marL="342900" indent="-342900">
              <a:lnSpc>
                <a:spcPts val="2800"/>
              </a:lnSpc>
              <a:buClr>
                <a:srgbClr val="7F7F7F"/>
              </a:buClr>
              <a:buFont typeface="Arial" panose="020B0604020202020204" pitchFamily="34" charset="0"/>
              <a:buChar char="•"/>
            </a:pPr>
            <a:r>
              <a:rPr lang="de-DE" sz="2000" dirty="0" smtClean="0">
                <a:latin typeface="Arial" panose="020B0604020202020204" pitchFamily="34" charset="0"/>
                <a:cs typeface="Arial" panose="020B0604020202020204" pitchFamily="34" charset="0"/>
              </a:rPr>
              <a:t>Publikation der Bildungspläne</a:t>
            </a:r>
          </a:p>
          <a:p>
            <a:pPr marL="342900" indent="-342900">
              <a:lnSpc>
                <a:spcPts val="2800"/>
              </a:lnSpc>
              <a:buClr>
                <a:srgbClr val="7F7F7F"/>
              </a:buClr>
              <a:buFont typeface="Arial" panose="020B0604020202020204" pitchFamily="34" charset="0"/>
              <a:buChar char="•"/>
            </a:pPr>
            <a:r>
              <a:rPr lang="de-DE" sz="2000" dirty="0" smtClean="0">
                <a:latin typeface="Arial" panose="020B0604020202020204" pitchFamily="34" charset="0"/>
                <a:cs typeface="Arial" panose="020B0604020202020204" pitchFamily="34" charset="0"/>
              </a:rPr>
              <a:t>Implementierung</a:t>
            </a:r>
          </a:p>
          <a:p>
            <a:pPr marL="342900" indent="-342900">
              <a:lnSpc>
                <a:spcPts val="2800"/>
              </a:lnSpc>
              <a:buClr>
                <a:srgbClr val="7F7F7F"/>
              </a:buClr>
              <a:buFont typeface="Arial" panose="020B0604020202020204" pitchFamily="34" charset="0"/>
              <a:buChar char="•"/>
            </a:pPr>
            <a:r>
              <a:rPr lang="de-DE" sz="2000" dirty="0" smtClean="0">
                <a:latin typeface="Arial" panose="020B0604020202020204" pitchFamily="34" charset="0"/>
                <a:cs typeface="Arial" panose="020B0604020202020204" pitchFamily="34" charset="0"/>
              </a:rPr>
              <a:t>Umsetzungshilfen </a:t>
            </a:r>
          </a:p>
          <a:p>
            <a:pPr marL="342900" indent="-342900">
              <a:lnSpc>
                <a:spcPts val="2800"/>
              </a:lnSpc>
              <a:buClr>
                <a:srgbClr val="7F7F7F"/>
              </a:buClr>
              <a:buFont typeface="Arial" panose="020B0604020202020204" pitchFamily="34" charset="0"/>
              <a:buChar char="•"/>
            </a:pPr>
            <a:r>
              <a:rPr lang="de-DE" sz="2000" dirty="0" smtClean="0">
                <a:latin typeface="Arial" panose="020B0604020202020204" pitchFamily="34" charset="0"/>
                <a:cs typeface="Arial" panose="020B0604020202020204" pitchFamily="34" charset="0"/>
              </a:rPr>
              <a:t>Veranstaltungen zur Bildungsplanreform 2016</a:t>
            </a:r>
            <a:endParaRPr lang="de-DE" sz="2000" dirty="0">
              <a:latin typeface="Arial" panose="020B0604020202020204" pitchFamily="34" charset="0"/>
              <a:cs typeface="Arial" panose="020B0604020202020204" pitchFamily="34" charset="0"/>
            </a:endParaRPr>
          </a:p>
        </p:txBody>
      </p:sp>
      <p:pic>
        <p:nvPicPr>
          <p:cNvPr id="4" name="Bild 3"/>
          <p:cNvPicPr>
            <a:picLocks noChangeAspect="1"/>
          </p:cNvPicPr>
          <p:nvPr/>
        </p:nvPicPr>
        <p:blipFill>
          <a:blip r:embed="rId3"/>
          <a:stretch>
            <a:fillRect/>
          </a:stretch>
        </p:blipFill>
        <p:spPr>
          <a:xfrm>
            <a:off x="5613780" y="1418857"/>
            <a:ext cx="3277460" cy="2082151"/>
          </a:xfrm>
          <a:prstGeom prst="rect">
            <a:avLst/>
          </a:prstGeom>
        </p:spPr>
      </p:pic>
      <p:sp>
        <p:nvSpPr>
          <p:cNvPr id="5" name="Textfeld 4"/>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2</a:t>
            </a:r>
            <a:endParaRPr lang="de-DE" sz="1100" dirty="0">
              <a:latin typeface="Arial" panose="020B0604020202020204" pitchFamily="34" charset="0"/>
              <a:cs typeface="Arial" panose="020B0604020202020204" pitchFamily="34" charset="0"/>
            </a:endParaRPr>
          </a:p>
        </p:txBody>
      </p:sp>
      <p:sp>
        <p:nvSpPr>
          <p:cNvPr id="7" name="Rechteck 4"/>
          <p:cNvSpPr>
            <a:spLocks noChangeArrowheads="1"/>
          </p:cNvSpPr>
          <p:nvPr/>
        </p:nvSpPr>
        <p:spPr bwMode="auto">
          <a:xfrm>
            <a:off x="0" y="962496"/>
            <a:ext cx="9144000" cy="523220"/>
          </a:xfrm>
          <a:prstGeom prst="rect">
            <a:avLst/>
          </a:prstGeom>
          <a:noFill/>
          <a:ln w="9525">
            <a:noFill/>
            <a:miter lim="800000"/>
            <a:headEnd/>
            <a:tailEnd/>
          </a:ln>
        </p:spPr>
        <p:txBody>
          <a:bodyPr wrap="square">
            <a:spAutoFit/>
          </a:bodyPr>
          <a:lstStyle/>
          <a:p>
            <a:pPr algn="ctr"/>
            <a:r>
              <a:rPr lang="de-DE" sz="2800" dirty="0" smtClean="0">
                <a:latin typeface="Calibri"/>
                <a:cs typeface="Calibri"/>
              </a:rPr>
              <a:t>Übersicht</a:t>
            </a:r>
            <a:endParaRPr lang="de-DE" sz="2800" dirty="0">
              <a:latin typeface="Calibri"/>
              <a:cs typeface="Calibri"/>
            </a:endParaRPr>
          </a:p>
        </p:txBody>
      </p:sp>
    </p:spTree>
    <p:extLst>
      <p:ext uri="{BB962C8B-B14F-4D97-AF65-F5344CB8AC3E}">
        <p14:creationId xmlns:p14="http://schemas.microsoft.com/office/powerpoint/2010/main" val="6375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sz="half" idx="4294967295"/>
          </p:nvPr>
        </p:nvSpPr>
        <p:spPr>
          <a:xfrm>
            <a:off x="0" y="4077072"/>
            <a:ext cx="9144000" cy="1872208"/>
          </a:xfrm>
        </p:spPr>
        <p:txBody>
          <a:bodyPr/>
          <a:lstStyle/>
          <a:p>
            <a:pPr algn="ctr">
              <a:buFont typeface="Wingdings" pitchFamily="2" charset="2"/>
              <a:buNone/>
            </a:pPr>
            <a:r>
              <a:rPr lang="de-DE" sz="3200" dirty="0">
                <a:latin typeface="Calibri"/>
                <a:cs typeface="Calibri"/>
              </a:rPr>
              <a:t>Herzlichen Dank für Ihre Aufmerksamkeit </a:t>
            </a:r>
            <a:endParaRPr lang="de-DE" sz="1600" dirty="0">
              <a:latin typeface="Calibri"/>
              <a:cs typeface="Calibri"/>
            </a:endParaRPr>
          </a:p>
          <a:p>
            <a:pPr algn="ctr">
              <a:buFont typeface="Wingdings" pitchFamily="2" charset="2"/>
              <a:buNone/>
            </a:pPr>
            <a:r>
              <a:rPr lang="de-DE" sz="1800" dirty="0" smtClean="0"/>
              <a:t>Weitere Informationen zur Bildungsplanreform:</a:t>
            </a:r>
          </a:p>
          <a:p>
            <a:pPr algn="ctr">
              <a:buNone/>
            </a:pPr>
            <a:r>
              <a:rPr lang="de-DE" sz="1800" dirty="0" smtClean="0">
                <a:hlinkClick r:id="rId3"/>
              </a:rPr>
              <a:t>www.km-bw.de</a:t>
            </a:r>
          </a:p>
          <a:p>
            <a:pPr algn="ctr">
              <a:buNone/>
            </a:pPr>
            <a:r>
              <a:rPr lang="de-DE" sz="1800" dirty="0" smtClean="0">
                <a:hlinkClick r:id="rId3"/>
              </a:rPr>
              <a:t>www.kultusportal-bw.de</a:t>
            </a:r>
            <a:endParaRPr lang="de-DE" sz="1800" dirty="0" smtClean="0"/>
          </a:p>
          <a:p>
            <a:pPr algn="ctr">
              <a:buNone/>
            </a:pPr>
            <a:r>
              <a:rPr lang="de-DE" sz="1800" u="sng" dirty="0" smtClean="0">
                <a:hlinkClick r:id="rId4"/>
              </a:rPr>
              <a:t>www.bildungsplaene-bw.de</a:t>
            </a:r>
            <a:r>
              <a:rPr lang="de-DE" sz="1800" dirty="0"/>
              <a:t>   </a:t>
            </a:r>
            <a:endParaRPr lang="de-DE" sz="1800" dirty="0" smtClean="0"/>
          </a:p>
          <a:p>
            <a:pPr algn="ctr">
              <a:buFont typeface="Wingdings" pitchFamily="2" charset="2"/>
              <a:buNone/>
            </a:pPr>
            <a:endParaRPr lang="de-DE" dirty="0" smtClean="0">
              <a:latin typeface="Arial" panose="020B0604020202020204" pitchFamily="34" charset="0"/>
              <a:cs typeface="Arial" panose="020B0604020202020204" pitchFamily="34" charset="0"/>
            </a:endParaRPr>
          </a:p>
          <a:p>
            <a:pPr algn="ctr">
              <a:buFont typeface="Wingdings" pitchFamily="2" charset="2"/>
              <a:buNone/>
            </a:pPr>
            <a:endParaRPr lang="de-DE" dirty="0">
              <a:latin typeface="Arial" panose="020B0604020202020204" pitchFamily="34" charset="0"/>
              <a:cs typeface="Arial" panose="020B0604020202020204" pitchFamily="34" charset="0"/>
            </a:endParaRPr>
          </a:p>
          <a:p>
            <a:pPr algn="ctr">
              <a:buFont typeface="Wingdings" pitchFamily="2" charset="2"/>
              <a:buNone/>
            </a:pPr>
            <a:endParaRPr lang="de-DE" dirty="0" smtClean="0">
              <a:latin typeface="Arial" panose="020B0604020202020204" pitchFamily="34" charset="0"/>
              <a:cs typeface="Arial" panose="020B0604020202020204" pitchFamily="34" charset="0"/>
            </a:endParaRPr>
          </a:p>
          <a:p>
            <a:pPr algn="ctr">
              <a:buFont typeface="Wingdings" pitchFamily="2" charset="2"/>
              <a:buNone/>
            </a:pPr>
            <a:endParaRPr lang="de-DE" dirty="0" smtClean="0">
              <a:latin typeface="Arial" charset="0"/>
              <a:cs typeface="Arial" charset="0"/>
            </a:endParaRPr>
          </a:p>
        </p:txBody>
      </p:sp>
      <p:pic>
        <p:nvPicPr>
          <p:cNvPr id="3" name="Bild 2"/>
          <p:cNvPicPr>
            <a:picLocks noChangeAspect="1"/>
          </p:cNvPicPr>
          <p:nvPr/>
        </p:nvPicPr>
        <p:blipFill>
          <a:blip r:embed="rId5"/>
          <a:stretch>
            <a:fillRect/>
          </a:stretch>
        </p:blipFill>
        <p:spPr>
          <a:xfrm>
            <a:off x="2483768" y="1196752"/>
            <a:ext cx="4206609" cy="2679457"/>
          </a:xfrm>
          <a:prstGeom prst="rect">
            <a:avLst/>
          </a:prstGeom>
        </p:spPr>
      </p:pic>
      <p:sp>
        <p:nvSpPr>
          <p:cNvPr id="4" name="Textfeld 3"/>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20</a:t>
            </a:r>
            <a:endParaRPr lang="de-D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745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Inhaltsplatzhalter 1"/>
          <p:cNvSpPr>
            <a:spLocks noGrp="1"/>
          </p:cNvSpPr>
          <p:nvPr>
            <p:ph idx="1"/>
          </p:nvPr>
        </p:nvSpPr>
        <p:spPr>
          <a:xfrm>
            <a:off x="2508311" y="3068960"/>
            <a:ext cx="6042006" cy="1152128"/>
          </a:xfrm>
        </p:spPr>
        <p:txBody>
          <a:bodyPr>
            <a:noAutofit/>
          </a:bodyPr>
          <a:lstStyle/>
          <a:p>
            <a:pPr>
              <a:buFont typeface="Arial" panose="020B0604020202020204" pitchFamily="34" charset="0"/>
              <a:buChar char="•"/>
            </a:pPr>
            <a:r>
              <a:rPr lang="de-DE" sz="2000" dirty="0"/>
              <a:t>Präzisierung der Anforderungen</a:t>
            </a:r>
          </a:p>
          <a:p>
            <a:pPr>
              <a:buFont typeface="Arial" panose="020B0604020202020204" pitchFamily="34" charset="0"/>
              <a:buChar char="•"/>
            </a:pPr>
            <a:r>
              <a:rPr lang="de-DE" sz="2000" dirty="0" smtClean="0"/>
              <a:t>Abbau </a:t>
            </a:r>
            <a:r>
              <a:rPr lang="de-DE" sz="2000" dirty="0"/>
              <a:t>von </a:t>
            </a:r>
            <a:r>
              <a:rPr lang="de-DE" sz="2000" dirty="0" smtClean="0"/>
              <a:t>Bildungshürden</a:t>
            </a:r>
          </a:p>
          <a:p>
            <a:pPr>
              <a:buFont typeface="Arial" panose="020B0604020202020204" pitchFamily="34" charset="0"/>
              <a:buChar char="•"/>
            </a:pPr>
            <a:r>
              <a:rPr lang="de-DE" sz="2000" dirty="0" smtClean="0"/>
              <a:t>Positiver </a:t>
            </a:r>
            <a:r>
              <a:rPr lang="de-DE" sz="2000" dirty="0"/>
              <a:t>Umgang mit Heterogenität</a:t>
            </a:r>
          </a:p>
          <a:p>
            <a:pPr>
              <a:buFont typeface="Arial" panose="020B0604020202020204" pitchFamily="34" charset="0"/>
              <a:buChar char="•"/>
            </a:pPr>
            <a:endParaRPr lang="de-DE" sz="2200" dirty="0"/>
          </a:p>
        </p:txBody>
      </p:sp>
      <p:sp>
        <p:nvSpPr>
          <p:cNvPr id="5" name="Eingekerbter Pfeil nach rechts 4"/>
          <p:cNvSpPr/>
          <p:nvPr/>
        </p:nvSpPr>
        <p:spPr bwMode="auto">
          <a:xfrm>
            <a:off x="1439402" y="3356992"/>
            <a:ext cx="792088" cy="504056"/>
          </a:xfrm>
          <a:prstGeom prst="notchedRightArrow">
            <a:avLst/>
          </a:prstGeom>
          <a:solidFill>
            <a:srgbClr val="FFFFCC"/>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a:endParaRPr>
          </a:p>
        </p:txBody>
      </p:sp>
      <p:sp>
        <p:nvSpPr>
          <p:cNvPr id="10" name="Textfeld 9"/>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3</a:t>
            </a:r>
            <a:endParaRPr lang="de-DE" sz="1100" dirty="0">
              <a:latin typeface="Arial" panose="020B0604020202020204" pitchFamily="34" charset="0"/>
              <a:cs typeface="Arial" panose="020B0604020202020204" pitchFamily="34" charset="0"/>
            </a:endParaRPr>
          </a:p>
        </p:txBody>
      </p:sp>
      <p:sp>
        <p:nvSpPr>
          <p:cNvPr id="12" name="Abgerundetes Rechteck 11"/>
          <p:cNvSpPr/>
          <p:nvPr/>
        </p:nvSpPr>
        <p:spPr>
          <a:xfrm>
            <a:off x="251520" y="1700808"/>
            <a:ext cx="8645550" cy="864096"/>
          </a:xfrm>
          <a:prstGeom prst="roundRect">
            <a:avLst/>
          </a:prstGeom>
          <a:solidFill>
            <a:srgbClr val="FFFFCC"/>
          </a:solid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de-DE" dirty="0">
                <a:latin typeface="Arial" panose="020B0604020202020204" pitchFamily="34" charset="0"/>
                <a:cs typeface="Arial" panose="020B0604020202020204" pitchFamily="34" charset="0"/>
              </a:rPr>
              <a:t>Qualitätsentwicklung zur </a:t>
            </a:r>
          </a:p>
          <a:p>
            <a:pPr algn="ctr"/>
            <a:r>
              <a:rPr lang="de-DE" dirty="0">
                <a:latin typeface="Arial" panose="020B0604020202020204" pitchFamily="34" charset="0"/>
                <a:cs typeface="Arial" panose="020B0604020202020204" pitchFamily="34" charset="0"/>
              </a:rPr>
              <a:t>Erhöhung der Bildungs- und Chancengerechtigkeit</a:t>
            </a:r>
          </a:p>
        </p:txBody>
      </p:sp>
      <p:sp>
        <p:nvSpPr>
          <p:cNvPr id="13" name="Abgerundetes Rechteck 12"/>
          <p:cNvSpPr/>
          <p:nvPr/>
        </p:nvSpPr>
        <p:spPr>
          <a:xfrm>
            <a:off x="251519" y="4941168"/>
            <a:ext cx="2448272" cy="9361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nchorCtr="1"/>
          <a:lstStyle/>
          <a:p>
            <a:pPr algn="ctr"/>
            <a:r>
              <a:rPr lang="de-DE" sz="2000" dirty="0" smtClean="0">
                <a:latin typeface="Arial" panose="020B0604020202020204" pitchFamily="34" charset="0"/>
                <a:cs typeface="Arial" panose="020B0604020202020204" pitchFamily="34" charset="0"/>
              </a:rPr>
              <a:t>Bildungsplan der Grundschule</a:t>
            </a:r>
            <a:endParaRPr lang="de-DE" sz="2000" dirty="0">
              <a:latin typeface="Arial" panose="020B0604020202020204" pitchFamily="34" charset="0"/>
              <a:cs typeface="Arial" panose="020B0604020202020204" pitchFamily="34" charset="0"/>
            </a:endParaRPr>
          </a:p>
        </p:txBody>
      </p:sp>
      <p:sp>
        <p:nvSpPr>
          <p:cNvPr id="14" name="Abgerundetes Rechteck 13"/>
          <p:cNvSpPr/>
          <p:nvPr/>
        </p:nvSpPr>
        <p:spPr>
          <a:xfrm>
            <a:off x="3347864" y="4940820"/>
            <a:ext cx="2448272" cy="9361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nchorCtr="1"/>
          <a:lstStyle/>
          <a:p>
            <a:pPr algn="ctr"/>
            <a:r>
              <a:rPr lang="de-DE" sz="2000" dirty="0">
                <a:latin typeface="Arial" panose="020B0604020202020204" pitchFamily="34" charset="0"/>
                <a:cs typeface="Arial" panose="020B0604020202020204" pitchFamily="34" charset="0"/>
              </a:rPr>
              <a:t>gemeinsamer Bildungsplan Sekundarstufe </a:t>
            </a:r>
            <a:r>
              <a:rPr lang="de-DE" sz="2000" dirty="0" smtClean="0">
                <a:latin typeface="Arial" panose="020B0604020202020204" pitchFamily="34" charset="0"/>
                <a:cs typeface="Arial" panose="020B0604020202020204" pitchFamily="34" charset="0"/>
              </a:rPr>
              <a:t>I </a:t>
            </a:r>
            <a:endParaRPr lang="de-DE" sz="2000" dirty="0">
              <a:latin typeface="Arial" panose="020B0604020202020204" pitchFamily="34" charset="0"/>
              <a:cs typeface="Arial" panose="020B0604020202020204" pitchFamily="34" charset="0"/>
            </a:endParaRPr>
          </a:p>
        </p:txBody>
      </p:sp>
      <p:sp>
        <p:nvSpPr>
          <p:cNvPr id="15" name="Abgerundetes Rechteck 14"/>
          <p:cNvSpPr/>
          <p:nvPr/>
        </p:nvSpPr>
        <p:spPr>
          <a:xfrm>
            <a:off x="6448797" y="4941168"/>
            <a:ext cx="2448272" cy="9361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nchorCtr="1"/>
          <a:lstStyle/>
          <a:p>
            <a:pPr algn="ctr"/>
            <a:r>
              <a:rPr lang="de-DE" sz="2000" dirty="0" smtClean="0">
                <a:latin typeface="Arial" panose="020B0604020202020204" pitchFamily="34" charset="0"/>
                <a:cs typeface="Arial" panose="020B0604020202020204" pitchFamily="34" charset="0"/>
              </a:rPr>
              <a:t>Bildungsplan des</a:t>
            </a:r>
            <a:endParaRPr lang="de-DE" sz="2000" dirty="0">
              <a:latin typeface="Arial" panose="020B0604020202020204" pitchFamily="34" charset="0"/>
              <a:cs typeface="Arial" panose="020B0604020202020204" pitchFamily="34" charset="0"/>
            </a:endParaRPr>
          </a:p>
          <a:p>
            <a:pPr algn="ctr"/>
            <a:r>
              <a:rPr lang="de-DE" sz="2000" dirty="0" smtClean="0">
                <a:latin typeface="Arial" panose="020B0604020202020204" pitchFamily="34" charset="0"/>
                <a:cs typeface="Arial" panose="020B0604020202020204" pitchFamily="34" charset="0"/>
              </a:rPr>
              <a:t>Gymnasiums</a:t>
            </a:r>
            <a:endParaRPr lang="de-DE" sz="2000" dirty="0">
              <a:latin typeface="Arial" panose="020B0604020202020204" pitchFamily="34" charset="0"/>
              <a:cs typeface="Arial" panose="020B0604020202020204" pitchFamily="34" charset="0"/>
            </a:endParaRPr>
          </a:p>
        </p:txBody>
      </p:sp>
      <p:sp>
        <p:nvSpPr>
          <p:cNvPr id="9" name="Rechteck 4"/>
          <p:cNvSpPr>
            <a:spLocks noChangeArrowheads="1"/>
          </p:cNvSpPr>
          <p:nvPr/>
        </p:nvSpPr>
        <p:spPr bwMode="auto">
          <a:xfrm>
            <a:off x="0" y="962496"/>
            <a:ext cx="9144000" cy="523220"/>
          </a:xfrm>
          <a:prstGeom prst="rect">
            <a:avLst/>
          </a:prstGeom>
          <a:noFill/>
          <a:ln w="9525">
            <a:noFill/>
            <a:miter lim="800000"/>
            <a:headEnd/>
            <a:tailEnd/>
          </a:ln>
        </p:spPr>
        <p:txBody>
          <a:bodyPr wrap="square">
            <a:spAutoFit/>
          </a:bodyPr>
          <a:lstStyle/>
          <a:p>
            <a:pPr algn="ctr"/>
            <a:r>
              <a:rPr lang="de-DE" sz="2800" dirty="0" smtClean="0">
                <a:latin typeface="Calibri"/>
                <a:cs typeface="Calibri"/>
              </a:rPr>
              <a:t>Anlass und Herausforderungen</a:t>
            </a:r>
            <a:endParaRPr lang="de-DE" sz="2800" dirty="0">
              <a:latin typeface="Calibri"/>
              <a:cs typeface="Calibri"/>
            </a:endParaRPr>
          </a:p>
        </p:txBody>
      </p:sp>
    </p:spTree>
    <p:extLst>
      <p:ext uri="{BB962C8B-B14F-4D97-AF65-F5344CB8AC3E}">
        <p14:creationId xmlns:p14="http://schemas.microsoft.com/office/powerpoint/2010/main" val="29929260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bgerundetes Rechteck 2"/>
          <p:cNvSpPr/>
          <p:nvPr/>
        </p:nvSpPr>
        <p:spPr>
          <a:xfrm>
            <a:off x="4644008" y="1628800"/>
            <a:ext cx="2160240" cy="4248472"/>
          </a:xfrm>
          <a:prstGeom prst="roundRect">
            <a:avLst>
              <a:gd name="adj" fmla="val 5026"/>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ingekerbter Pfeil nach rechts 23"/>
          <p:cNvSpPr/>
          <p:nvPr/>
        </p:nvSpPr>
        <p:spPr bwMode="auto">
          <a:xfrm>
            <a:off x="2483768" y="4365104"/>
            <a:ext cx="6408712" cy="784664"/>
          </a:xfrm>
          <a:prstGeom prst="notchedRightArrow">
            <a:avLst>
              <a:gd name="adj1" fmla="val 42231"/>
              <a:gd name="adj2" fmla="val 58924"/>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lstStyle/>
          <a:p>
            <a:pPr algn="ctr">
              <a:defRPr/>
            </a:pPr>
            <a:r>
              <a:rPr lang="de-DE" sz="1600" dirty="0" smtClean="0">
                <a:latin typeface="Arial" panose="020B0604020202020204" pitchFamily="34" charset="0"/>
                <a:cs typeface="Arial" panose="020B0604020202020204" pitchFamily="34" charset="0"/>
              </a:rPr>
              <a:t>Regionale Lehrkräftefortbildung (Grundschule, Sekundarstufe I)</a:t>
            </a:r>
            <a:endParaRPr lang="de-DE" sz="1600" dirty="0">
              <a:latin typeface="Arial" panose="020B0604020202020204" pitchFamily="34" charset="0"/>
              <a:cs typeface="Arial" panose="020B0604020202020204" pitchFamily="34" charset="0"/>
            </a:endParaRPr>
          </a:p>
        </p:txBody>
      </p:sp>
      <p:sp>
        <p:nvSpPr>
          <p:cNvPr id="25" name="Eingekerbter Pfeil nach rechts 24"/>
          <p:cNvSpPr/>
          <p:nvPr/>
        </p:nvSpPr>
        <p:spPr bwMode="auto">
          <a:xfrm>
            <a:off x="4644008" y="5085184"/>
            <a:ext cx="4248472" cy="792088"/>
          </a:xfrm>
          <a:prstGeom prst="notchedRightArrow">
            <a:avLst>
              <a:gd name="adj1" fmla="val 40380"/>
              <a:gd name="adj2" fmla="val 42284"/>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lstStyle/>
          <a:p>
            <a:pPr algn="ctr"/>
            <a:r>
              <a:rPr lang="de-DE" sz="1600" dirty="0">
                <a:latin typeface="Arial" panose="020B0604020202020204" pitchFamily="34" charset="0"/>
                <a:cs typeface="Arial" panose="020B0604020202020204" pitchFamily="34" charset="0"/>
              </a:rPr>
              <a:t>Regionale LFB (Gymnasium)</a:t>
            </a:r>
          </a:p>
        </p:txBody>
      </p:sp>
      <p:sp>
        <p:nvSpPr>
          <p:cNvPr id="28" name="Eingekerbter Pfeil nach rechts 27"/>
          <p:cNvSpPr/>
          <p:nvPr/>
        </p:nvSpPr>
        <p:spPr>
          <a:xfrm>
            <a:off x="323528" y="3702182"/>
            <a:ext cx="7272808" cy="878946"/>
          </a:xfrm>
          <a:prstGeom prst="notchedRightArrow">
            <a:avLst/>
          </a:prstGeom>
          <a:solidFill>
            <a:srgbClr val="FFFFCC"/>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9" name="Ellipse 28"/>
          <p:cNvSpPr/>
          <p:nvPr/>
        </p:nvSpPr>
        <p:spPr>
          <a:xfrm>
            <a:off x="7733574" y="3933056"/>
            <a:ext cx="373380" cy="373380"/>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Ellipse 29"/>
          <p:cNvSpPr/>
          <p:nvPr/>
        </p:nvSpPr>
        <p:spPr>
          <a:xfrm>
            <a:off x="5615336" y="3933056"/>
            <a:ext cx="373380" cy="373380"/>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Ellipse 30"/>
          <p:cNvSpPr/>
          <p:nvPr/>
        </p:nvSpPr>
        <p:spPr>
          <a:xfrm>
            <a:off x="3479099" y="3933056"/>
            <a:ext cx="373380" cy="373380"/>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Ellipse 31"/>
          <p:cNvSpPr/>
          <p:nvPr/>
        </p:nvSpPr>
        <p:spPr>
          <a:xfrm>
            <a:off x="1342862" y="3933056"/>
            <a:ext cx="373380" cy="373380"/>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Textfeld 18"/>
          <p:cNvSpPr txBox="1"/>
          <p:nvPr/>
        </p:nvSpPr>
        <p:spPr>
          <a:xfrm>
            <a:off x="251520" y="6309320"/>
            <a:ext cx="504056" cy="261610"/>
          </a:xfrm>
          <a:prstGeom prst="rect">
            <a:avLst/>
          </a:prstGeom>
          <a:noFill/>
        </p:spPr>
        <p:txBody>
          <a:bodyPr wrap="square" rtlCol="0">
            <a:spAutoFit/>
          </a:bodyPr>
          <a:lstStyle/>
          <a:p>
            <a:r>
              <a:rPr lang="de-DE" sz="1100" dirty="0">
                <a:latin typeface="Arial" panose="020B0604020202020204" pitchFamily="34" charset="0"/>
                <a:cs typeface="Arial" panose="020B0604020202020204" pitchFamily="34" charset="0"/>
              </a:rPr>
              <a:t>4</a:t>
            </a:r>
          </a:p>
        </p:txBody>
      </p:sp>
      <p:sp>
        <p:nvSpPr>
          <p:cNvPr id="2" name="Abgerundetes Rechteck 1"/>
          <p:cNvSpPr/>
          <p:nvPr/>
        </p:nvSpPr>
        <p:spPr>
          <a:xfrm>
            <a:off x="251520" y="1700808"/>
            <a:ext cx="2016000" cy="374571"/>
          </a:xfrm>
          <a:prstGeom prst="roundRect">
            <a:avLst/>
          </a:prstGeom>
          <a:solidFill>
            <a:srgbClr val="FFFFCC"/>
          </a:solidFill>
          <a:ln w="25400">
            <a:solidFill>
              <a:srgbClr val="969696"/>
            </a:solidFill>
          </a:ln>
        </p:spPr>
        <p:txBody>
          <a:bodyPr wrap="square" rtlCol="0">
            <a:spAutoFit/>
          </a:bodyPr>
          <a:lstStyle/>
          <a:p>
            <a:r>
              <a:rPr lang="de-DE" sz="1600" dirty="0">
                <a:solidFill>
                  <a:schemeClr val="tx1"/>
                </a:solidFill>
                <a:latin typeface="Arial" panose="020B0604020202020204" pitchFamily="34" charset="0"/>
                <a:cs typeface="Arial" panose="020B0604020202020204" pitchFamily="34" charset="0"/>
              </a:rPr>
              <a:t>September </a:t>
            </a:r>
            <a:r>
              <a:rPr lang="de-DE" sz="1600" dirty="0" smtClean="0">
                <a:solidFill>
                  <a:schemeClr val="tx1"/>
                </a:solidFill>
                <a:latin typeface="Arial" panose="020B0604020202020204" pitchFamily="34" charset="0"/>
                <a:cs typeface="Arial" panose="020B0604020202020204" pitchFamily="34" charset="0"/>
              </a:rPr>
              <a:t>2013</a:t>
            </a:r>
            <a:endParaRPr lang="de-DE" sz="1600" dirty="0">
              <a:solidFill>
                <a:schemeClr val="tx1"/>
              </a:solidFill>
              <a:latin typeface="Arial" panose="020B0604020202020204" pitchFamily="34" charset="0"/>
              <a:cs typeface="Arial" panose="020B0604020202020204" pitchFamily="34" charset="0"/>
            </a:endParaRPr>
          </a:p>
        </p:txBody>
      </p:sp>
      <p:sp>
        <p:nvSpPr>
          <p:cNvPr id="33" name="Abgerundetes Rechteck 32"/>
          <p:cNvSpPr/>
          <p:nvPr/>
        </p:nvSpPr>
        <p:spPr>
          <a:xfrm>
            <a:off x="2483993" y="1700808"/>
            <a:ext cx="2016000" cy="374571"/>
          </a:xfrm>
          <a:prstGeom prst="roundRect">
            <a:avLst/>
          </a:prstGeom>
          <a:solidFill>
            <a:srgbClr val="FFFFCC"/>
          </a:solidFill>
          <a:ln w="25400">
            <a:solidFill>
              <a:srgbClr val="969696"/>
            </a:solidFill>
          </a:ln>
        </p:spPr>
        <p:txBody>
          <a:bodyPr wrap="square" rtlCol="0">
            <a:spAutoFit/>
          </a:bodyPr>
          <a:lstStyle/>
          <a:p>
            <a:r>
              <a:rPr lang="de-DE" sz="1600" dirty="0">
                <a:solidFill>
                  <a:schemeClr val="tx1"/>
                </a:solidFill>
                <a:latin typeface="Arial" panose="020B0604020202020204" pitchFamily="34" charset="0"/>
                <a:cs typeface="Arial" panose="020B0604020202020204" pitchFamily="34" charset="0"/>
              </a:rPr>
              <a:t>September </a:t>
            </a:r>
            <a:r>
              <a:rPr lang="de-DE" sz="1600" dirty="0" smtClean="0">
                <a:solidFill>
                  <a:schemeClr val="tx1"/>
                </a:solidFill>
                <a:latin typeface="Arial" panose="020B0604020202020204" pitchFamily="34" charset="0"/>
                <a:cs typeface="Arial" panose="020B0604020202020204" pitchFamily="34" charset="0"/>
              </a:rPr>
              <a:t>2014</a:t>
            </a:r>
            <a:endParaRPr lang="de-DE" sz="1600" dirty="0">
              <a:solidFill>
                <a:schemeClr val="tx1"/>
              </a:solidFill>
              <a:latin typeface="Arial" panose="020B0604020202020204" pitchFamily="34" charset="0"/>
              <a:cs typeface="Arial" panose="020B0604020202020204" pitchFamily="34" charset="0"/>
            </a:endParaRPr>
          </a:p>
        </p:txBody>
      </p:sp>
      <p:sp>
        <p:nvSpPr>
          <p:cNvPr id="35" name="Abgerundetes Rechteck 34"/>
          <p:cNvSpPr/>
          <p:nvPr/>
        </p:nvSpPr>
        <p:spPr>
          <a:xfrm>
            <a:off x="4716241" y="1700808"/>
            <a:ext cx="2016000" cy="374571"/>
          </a:xfrm>
          <a:prstGeom prst="roundRect">
            <a:avLst/>
          </a:prstGeom>
          <a:solidFill>
            <a:srgbClr val="FFFFCC"/>
          </a:solidFill>
          <a:ln w="25400">
            <a:solidFill>
              <a:srgbClr val="969696"/>
            </a:solidFill>
          </a:ln>
        </p:spPr>
        <p:txBody>
          <a:bodyPr wrap="square" rtlCol="0">
            <a:spAutoFit/>
          </a:bodyPr>
          <a:lstStyle/>
          <a:p>
            <a:r>
              <a:rPr lang="de-DE" sz="1600" dirty="0" smtClean="0">
                <a:solidFill>
                  <a:srgbClr val="000000"/>
                </a:solidFill>
                <a:latin typeface="Arial" panose="020B0604020202020204" pitchFamily="34" charset="0"/>
                <a:cs typeface="Arial" panose="020B0604020202020204" pitchFamily="34" charset="0"/>
              </a:rPr>
              <a:t>September</a:t>
            </a:r>
            <a:r>
              <a:rPr lang="de-DE" sz="1600" dirty="0" smtClean="0">
                <a:solidFill>
                  <a:schemeClr val="tx1"/>
                </a:solidFill>
                <a:latin typeface="Arial" panose="020B0604020202020204" pitchFamily="34" charset="0"/>
                <a:cs typeface="Arial" panose="020B0604020202020204" pitchFamily="34" charset="0"/>
              </a:rPr>
              <a:t> 2015</a:t>
            </a:r>
            <a:endParaRPr lang="de-DE" sz="1600" dirty="0">
              <a:solidFill>
                <a:schemeClr val="tx1"/>
              </a:solidFill>
              <a:latin typeface="Arial" panose="020B0604020202020204" pitchFamily="34" charset="0"/>
              <a:cs typeface="Arial" panose="020B0604020202020204" pitchFamily="34" charset="0"/>
            </a:endParaRPr>
          </a:p>
        </p:txBody>
      </p:sp>
      <p:sp>
        <p:nvSpPr>
          <p:cNvPr id="36" name="Abgerundetes Rechteck 35"/>
          <p:cNvSpPr/>
          <p:nvPr/>
        </p:nvSpPr>
        <p:spPr>
          <a:xfrm>
            <a:off x="6876480" y="1700808"/>
            <a:ext cx="2016000" cy="374571"/>
          </a:xfrm>
          <a:prstGeom prst="roundRect">
            <a:avLst/>
          </a:prstGeom>
          <a:solidFill>
            <a:srgbClr val="FFFFCC"/>
          </a:solidFill>
          <a:ln w="25400">
            <a:solidFill>
              <a:srgbClr val="969696"/>
            </a:solidFill>
          </a:ln>
        </p:spPr>
        <p:txBody>
          <a:bodyPr wrap="square" rtlCol="0">
            <a:spAutoFit/>
          </a:bodyPr>
          <a:lstStyle/>
          <a:p>
            <a:r>
              <a:rPr lang="de-DE" sz="1600" dirty="0">
                <a:solidFill>
                  <a:schemeClr val="tx1"/>
                </a:solidFill>
                <a:latin typeface="Arial" panose="020B0604020202020204" pitchFamily="34" charset="0"/>
                <a:cs typeface="Arial" panose="020B0604020202020204" pitchFamily="34" charset="0"/>
              </a:rPr>
              <a:t>September </a:t>
            </a:r>
            <a:r>
              <a:rPr lang="de-DE" sz="1600" dirty="0" smtClean="0">
                <a:solidFill>
                  <a:schemeClr val="tx1"/>
                </a:solidFill>
                <a:latin typeface="Arial" panose="020B0604020202020204" pitchFamily="34" charset="0"/>
                <a:cs typeface="Arial" panose="020B0604020202020204" pitchFamily="34" charset="0"/>
              </a:rPr>
              <a:t>2016</a:t>
            </a:r>
            <a:endParaRPr lang="de-DE" sz="1600" dirty="0">
              <a:solidFill>
                <a:schemeClr val="tx1"/>
              </a:solidFill>
              <a:latin typeface="Arial" panose="020B0604020202020204" pitchFamily="34" charset="0"/>
              <a:cs typeface="Arial" panose="020B0604020202020204" pitchFamily="34" charset="0"/>
            </a:endParaRPr>
          </a:p>
        </p:txBody>
      </p:sp>
      <p:sp>
        <p:nvSpPr>
          <p:cNvPr id="37" name="Abgerundetes Rechteck 36"/>
          <p:cNvSpPr/>
          <p:nvPr/>
        </p:nvSpPr>
        <p:spPr>
          <a:xfrm>
            <a:off x="251520" y="2219395"/>
            <a:ext cx="2016224" cy="1464231"/>
          </a:xfrm>
          <a:prstGeom prst="roundRect">
            <a:avLst/>
          </a:prstGeom>
          <a:solidFill>
            <a:srgbClr val="FFFFCC"/>
          </a:solidFill>
          <a:ln w="25400">
            <a:solidFill>
              <a:srgbClr val="FFB265"/>
            </a:solidFill>
          </a:ln>
        </p:spPr>
        <p:txBody>
          <a:bodyPr wrap="square" rtlCol="0">
            <a:spAutoFit/>
          </a:bodyPr>
          <a:lstStyle/>
          <a:p>
            <a:r>
              <a:rPr lang="de-DE" sz="1600" dirty="0">
                <a:latin typeface="Arial" panose="020B0604020202020204" pitchFamily="34" charset="0"/>
                <a:cs typeface="Arial" panose="020B0604020202020204" pitchFamily="34" charset="0"/>
              </a:rPr>
              <a:t>Erprobung:</a:t>
            </a: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Grundschule </a:t>
            </a:r>
          </a:p>
          <a:p>
            <a:r>
              <a:rPr lang="de-DE" sz="1600" dirty="0">
                <a:latin typeface="Arial" panose="020B0604020202020204" pitchFamily="34" charset="0"/>
                <a:cs typeface="Arial" panose="020B0604020202020204" pitchFamily="34" charset="0"/>
              </a:rPr>
              <a:t>     (Kl. 1-4)</a:t>
            </a: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Sek I (Kl. 5/6)</a:t>
            </a:r>
          </a:p>
          <a:p>
            <a:endParaRPr lang="de-DE" sz="1600" dirty="0">
              <a:latin typeface="Arial" panose="020B0604020202020204" pitchFamily="34" charset="0"/>
              <a:cs typeface="Arial" panose="020B0604020202020204" pitchFamily="34" charset="0"/>
            </a:endParaRPr>
          </a:p>
        </p:txBody>
      </p:sp>
      <p:sp>
        <p:nvSpPr>
          <p:cNvPr id="38" name="Abgerundetes Rechteck 37"/>
          <p:cNvSpPr/>
          <p:nvPr/>
        </p:nvSpPr>
        <p:spPr>
          <a:xfrm>
            <a:off x="2484217" y="2210941"/>
            <a:ext cx="2016000" cy="1464231"/>
          </a:xfrm>
          <a:prstGeom prst="roundRect">
            <a:avLst/>
          </a:prstGeom>
          <a:solidFill>
            <a:srgbClr val="FFFFCC"/>
          </a:solidFill>
          <a:ln w="25400">
            <a:solidFill>
              <a:srgbClr val="FFB265"/>
            </a:solidFill>
          </a:ln>
        </p:spPr>
        <p:txBody>
          <a:bodyPr wrap="square" rtlCol="0">
            <a:spAutoFit/>
          </a:bodyPr>
          <a:lstStyle/>
          <a:p>
            <a:r>
              <a:rPr lang="de-DE" sz="1600" dirty="0">
                <a:latin typeface="Arial" panose="020B0604020202020204" pitchFamily="34" charset="0"/>
                <a:cs typeface="Arial" panose="020B0604020202020204" pitchFamily="34" charset="0"/>
              </a:rPr>
              <a:t>Erprobung:</a:t>
            </a: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Grundschule (Kl. 1-4)</a:t>
            </a: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Sek I (Kl. 7/8)</a:t>
            </a:r>
          </a:p>
          <a:p>
            <a:pPr marL="285750" indent="-285750">
              <a:buFont typeface="Arial" panose="020B0604020202020204" pitchFamily="34" charset="0"/>
              <a:buChar char="•"/>
            </a:pPr>
            <a:r>
              <a:rPr lang="de-DE" sz="1600" dirty="0" err="1" smtClean="0">
                <a:latin typeface="Arial" panose="020B0604020202020204" pitchFamily="34" charset="0"/>
                <a:cs typeface="Arial" panose="020B0604020202020204" pitchFamily="34" charset="0"/>
              </a:rPr>
              <a:t>Gymn</a:t>
            </a:r>
            <a:r>
              <a:rPr lang="de-DE" sz="1600" dirty="0" smtClean="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(Kl. 7/8</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p:txBody>
      </p:sp>
      <p:sp>
        <p:nvSpPr>
          <p:cNvPr id="39" name="Abgerundetes Rechteck 38"/>
          <p:cNvSpPr/>
          <p:nvPr/>
        </p:nvSpPr>
        <p:spPr>
          <a:xfrm>
            <a:off x="4716241" y="2195324"/>
            <a:ext cx="2016000" cy="1464231"/>
          </a:xfrm>
          <a:prstGeom prst="roundRect">
            <a:avLst/>
          </a:prstGeom>
          <a:solidFill>
            <a:srgbClr val="FFFFCC"/>
          </a:solidFill>
          <a:ln w="25400">
            <a:solidFill>
              <a:srgbClr val="FFB265"/>
            </a:solidFill>
          </a:ln>
        </p:spPr>
        <p:txBody>
          <a:bodyPr wrap="square" rtlCol="0">
            <a:spAutoFit/>
          </a:bodyPr>
          <a:lstStyle/>
          <a:p>
            <a:r>
              <a:rPr lang="de-DE" sz="1600" dirty="0">
                <a:latin typeface="Arial" panose="020B0604020202020204" pitchFamily="34" charset="0"/>
                <a:cs typeface="Arial" panose="020B0604020202020204" pitchFamily="34" charset="0"/>
              </a:rPr>
              <a:t>Anhörungs-fassungen sämtlicher Bildungspläne</a:t>
            </a:r>
          </a:p>
          <a:p>
            <a:endParaRPr lang="de-DE" sz="1600" dirty="0">
              <a:latin typeface="Arial" panose="020B0604020202020204" pitchFamily="34" charset="0"/>
              <a:cs typeface="Arial" panose="020B0604020202020204" pitchFamily="34" charset="0"/>
            </a:endParaRPr>
          </a:p>
        </p:txBody>
      </p:sp>
      <p:sp>
        <p:nvSpPr>
          <p:cNvPr id="40" name="Abgerundetes Rechteck 39"/>
          <p:cNvSpPr/>
          <p:nvPr/>
        </p:nvSpPr>
        <p:spPr>
          <a:xfrm>
            <a:off x="6876480" y="2195324"/>
            <a:ext cx="2016000" cy="1464231"/>
          </a:xfrm>
          <a:prstGeom prst="roundRect">
            <a:avLst/>
          </a:prstGeom>
          <a:solidFill>
            <a:srgbClr val="FFFFCC"/>
          </a:solidFill>
          <a:ln w="25400">
            <a:solidFill>
              <a:srgbClr val="FFB265"/>
            </a:solidFill>
          </a:ln>
        </p:spPr>
        <p:txBody>
          <a:bodyPr wrap="square" rtlCol="0">
            <a:spAutoFit/>
          </a:bodyPr>
          <a:lstStyle/>
          <a:p>
            <a:r>
              <a:rPr lang="de-DE" sz="1600" dirty="0" smtClean="0">
                <a:latin typeface="Arial" panose="020B0604020202020204" pitchFamily="34" charset="0"/>
                <a:cs typeface="Arial" panose="020B0604020202020204" pitchFamily="34" charset="0"/>
              </a:rPr>
              <a:t>Inkrafttreten </a:t>
            </a:r>
            <a:r>
              <a:rPr lang="de-DE" sz="1600" dirty="0">
                <a:latin typeface="Arial" panose="020B0604020202020204" pitchFamily="34" charset="0"/>
                <a:cs typeface="Arial" panose="020B0604020202020204" pitchFamily="34" charset="0"/>
              </a:rPr>
              <a:t>sämtlicher </a:t>
            </a:r>
            <a:r>
              <a:rPr lang="de-DE" sz="1600" dirty="0" smtClean="0">
                <a:latin typeface="Arial" panose="020B0604020202020204" pitchFamily="34" charset="0"/>
                <a:cs typeface="Arial" panose="020B0604020202020204" pitchFamily="34" charset="0"/>
              </a:rPr>
              <a:t>Bildungspläne</a:t>
            </a:r>
          </a:p>
          <a:p>
            <a:endParaRPr lang="de-DE" sz="1600" dirty="0" smtClean="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p:txBody>
      </p:sp>
      <p:sp>
        <p:nvSpPr>
          <p:cNvPr id="20" name="Rechteck 4"/>
          <p:cNvSpPr>
            <a:spLocks noChangeArrowheads="1"/>
          </p:cNvSpPr>
          <p:nvPr/>
        </p:nvSpPr>
        <p:spPr bwMode="auto">
          <a:xfrm>
            <a:off x="0" y="962496"/>
            <a:ext cx="9144000" cy="523220"/>
          </a:xfrm>
          <a:prstGeom prst="rect">
            <a:avLst/>
          </a:prstGeom>
          <a:noFill/>
          <a:ln w="9525">
            <a:noFill/>
            <a:miter lim="800000"/>
            <a:headEnd/>
            <a:tailEnd/>
          </a:ln>
        </p:spPr>
        <p:txBody>
          <a:bodyPr wrap="square">
            <a:spAutoFit/>
          </a:bodyPr>
          <a:lstStyle/>
          <a:p>
            <a:pPr algn="ctr"/>
            <a:r>
              <a:rPr lang="de-DE" sz="2800" dirty="0" smtClean="0">
                <a:latin typeface="Calibri"/>
                <a:cs typeface="Calibri"/>
              </a:rPr>
              <a:t>Meilensteine</a:t>
            </a:r>
            <a:endParaRPr lang="de-DE" sz="2800" dirty="0">
              <a:latin typeface="Calibri"/>
              <a:cs typeface="Calibri"/>
            </a:endParaRPr>
          </a:p>
        </p:txBody>
      </p:sp>
    </p:spTree>
    <p:extLst>
      <p:ext uri="{BB962C8B-B14F-4D97-AF65-F5344CB8AC3E}">
        <p14:creationId xmlns:p14="http://schemas.microsoft.com/office/powerpoint/2010/main" val="42096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457200" y="1700213"/>
            <a:ext cx="8229600" cy="2913062"/>
          </a:xfrm>
          <a:prstGeom prst="rect">
            <a:avLst/>
          </a:prstGeom>
        </p:spPr>
        <p:txBody>
          <a:bodyPr>
            <a:normAutofit/>
          </a:bodyPr>
          <a:lstStyle>
            <a:lvl1pPr marL="342900" indent="-342900" algn="l" defTabSz="914400" rtl="0" eaLnBrk="1" latinLnBrk="0" hangingPunct="1">
              <a:spcBef>
                <a:spcPct val="20000"/>
              </a:spcBef>
              <a:buClr>
                <a:schemeClr val="bg1">
                  <a:lumMod val="50000"/>
                </a:schemeClr>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257300" indent="-342900" algn="l" defTabSz="914400" rtl="0" eaLnBrk="1" latinLnBrk="0" hangingPunct="1">
              <a:spcBef>
                <a:spcPct val="20000"/>
              </a:spcBef>
              <a:buClr>
                <a:schemeClr val="bg1">
                  <a:lumMod val="50000"/>
                </a:schemeClr>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fontAlgn="auto">
              <a:spcAft>
                <a:spcPts val="0"/>
              </a:spcAft>
              <a:buFont typeface="Arial" pitchFamily="34" charset="0"/>
              <a:buNone/>
              <a:defRPr/>
            </a:pPr>
            <a:endParaRPr lang="de-DE" sz="1600" dirty="0" smtClean="0"/>
          </a:p>
          <a:p>
            <a:pPr lvl="1" fontAlgn="auto">
              <a:spcAft>
                <a:spcPts val="0"/>
              </a:spcAft>
              <a:defRPr/>
            </a:pPr>
            <a:endParaRPr lang="de-DE" dirty="0" smtClean="0"/>
          </a:p>
        </p:txBody>
      </p:sp>
      <p:graphicFrame>
        <p:nvGraphicFramePr>
          <p:cNvPr id="2" name="Tabelle 1"/>
          <p:cNvGraphicFramePr>
            <a:graphicFrameLocks noGrp="1"/>
          </p:cNvGraphicFramePr>
          <p:nvPr>
            <p:extLst>
              <p:ext uri="{D42A27DB-BD31-4B8C-83A1-F6EECF244321}">
                <p14:modId xmlns:p14="http://schemas.microsoft.com/office/powerpoint/2010/main" val="3233067016"/>
              </p:ext>
            </p:extLst>
          </p:nvPr>
        </p:nvGraphicFramePr>
        <p:xfrm>
          <a:off x="251520" y="1700808"/>
          <a:ext cx="8640960" cy="4248470"/>
        </p:xfrm>
        <a:graphic>
          <a:graphicData uri="http://schemas.openxmlformats.org/drawingml/2006/table">
            <a:tbl>
              <a:tblPr firstRow="1" firstCol="1" bandRow="1">
                <a:tableStyleId>{72833802-FEF1-4C79-8D5D-14CF1EAF98D9}</a:tableStyleId>
              </a:tblPr>
              <a:tblGrid>
                <a:gridCol w="1440160"/>
                <a:gridCol w="1440160"/>
                <a:gridCol w="1440160"/>
                <a:gridCol w="1440160"/>
                <a:gridCol w="1440160"/>
                <a:gridCol w="1440160"/>
              </a:tblGrid>
              <a:tr h="746982">
                <a:tc>
                  <a:txBody>
                    <a:bodyPr/>
                    <a:lstStyle/>
                    <a:p>
                      <a:pPr>
                        <a:spcAft>
                          <a:spcPts val="0"/>
                        </a:spcAft>
                      </a:pPr>
                      <a:r>
                        <a:rPr lang="de-DE" sz="1400" dirty="0">
                          <a:effectLst/>
                          <a:latin typeface="Arial" panose="020B0604020202020204" pitchFamily="34" charset="0"/>
                          <a:cs typeface="Arial" panose="020B0604020202020204" pitchFamily="34" charset="0"/>
                        </a:rPr>
                        <a:t> </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tc>
                <a:tc>
                  <a:txBody>
                    <a:bodyPr/>
                    <a:lstStyle/>
                    <a:p>
                      <a:pPr>
                        <a:spcAft>
                          <a:spcPts val="0"/>
                        </a:spcAft>
                      </a:pPr>
                      <a:r>
                        <a:rPr lang="de-DE" sz="1400" dirty="0">
                          <a:effectLst/>
                          <a:latin typeface="Arial" panose="020B0604020202020204" pitchFamily="34" charset="0"/>
                          <a:cs typeface="Arial" panose="020B0604020202020204" pitchFamily="34" charset="0"/>
                        </a:rPr>
                        <a:t>Bildungsplan Grundschule</a:t>
                      </a:r>
                      <a:br>
                        <a:rPr lang="de-DE" sz="1400" dirty="0">
                          <a:effectLst/>
                          <a:latin typeface="Arial" panose="020B0604020202020204" pitchFamily="34" charset="0"/>
                          <a:cs typeface="Arial" panose="020B0604020202020204" pitchFamily="34" charset="0"/>
                        </a:rPr>
                      </a:br>
                      <a:endParaRPr lang="de-DE" sz="1400" dirty="0">
                        <a:effectLst/>
                        <a:latin typeface="Arial" panose="020B0604020202020204" pitchFamily="34" charset="0"/>
                        <a:ea typeface="Times New Roman"/>
                        <a:cs typeface="Arial" panose="020B0604020202020204" pitchFamily="34" charset="0"/>
                      </a:endParaRPr>
                    </a:p>
                  </a:txBody>
                  <a:tcPr marL="68578" marR="68578" marT="0" marB="0"/>
                </a:tc>
                <a:tc gridSpan="3">
                  <a:txBody>
                    <a:bodyPr/>
                    <a:lstStyle/>
                    <a:p>
                      <a:pPr>
                        <a:spcAft>
                          <a:spcPts val="0"/>
                        </a:spcAft>
                      </a:pPr>
                      <a:r>
                        <a:rPr lang="de-DE" sz="1400" dirty="0">
                          <a:effectLst/>
                          <a:latin typeface="Arial" panose="020B0604020202020204" pitchFamily="34" charset="0"/>
                          <a:cs typeface="Arial" panose="020B0604020202020204" pitchFamily="34" charset="0"/>
                        </a:rPr>
                        <a:t>Gemeinsamer Bildungsplan Sekundarstufe I</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tc>
                <a:tc hMerge="1">
                  <a:txBody>
                    <a:bodyPr/>
                    <a:lstStyle/>
                    <a:p>
                      <a:endParaRPr lang="de-DE"/>
                    </a:p>
                  </a:txBody>
                  <a:tcPr/>
                </a:tc>
                <a:tc hMerge="1">
                  <a:txBody>
                    <a:bodyPr/>
                    <a:lstStyle/>
                    <a:p>
                      <a:endParaRPr lang="de-DE"/>
                    </a:p>
                  </a:txBody>
                  <a:tcPr/>
                </a:tc>
                <a:tc>
                  <a:txBody>
                    <a:bodyPr/>
                    <a:lstStyle/>
                    <a:p>
                      <a:pPr>
                        <a:spcAft>
                          <a:spcPts val="0"/>
                        </a:spcAft>
                      </a:pPr>
                      <a:r>
                        <a:rPr lang="de-DE" sz="1400" dirty="0">
                          <a:effectLst/>
                          <a:latin typeface="Arial" panose="020B0604020202020204" pitchFamily="34" charset="0"/>
                          <a:cs typeface="Arial" panose="020B0604020202020204" pitchFamily="34" charset="0"/>
                        </a:rPr>
                        <a:t>Bildungsplan </a:t>
                      </a:r>
                      <a:endParaRPr lang="de-DE" sz="1400" dirty="0" smtClean="0">
                        <a:effectLst/>
                        <a:latin typeface="Arial" panose="020B0604020202020204" pitchFamily="34" charset="0"/>
                        <a:cs typeface="Arial" panose="020B0604020202020204" pitchFamily="34" charset="0"/>
                      </a:endParaRPr>
                    </a:p>
                    <a:p>
                      <a:pPr>
                        <a:spcAft>
                          <a:spcPts val="0"/>
                        </a:spcAft>
                      </a:pPr>
                      <a:r>
                        <a:rPr lang="de-DE" sz="1400" dirty="0" smtClean="0">
                          <a:effectLst/>
                          <a:latin typeface="Arial" panose="020B0604020202020204" pitchFamily="34" charset="0"/>
                          <a:cs typeface="Arial" panose="020B0604020202020204" pitchFamily="34" charset="0"/>
                        </a:rPr>
                        <a:t>Gymnasium</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tc>
              </a:tr>
              <a:tr h="700296">
                <a:tc>
                  <a:txBody>
                    <a:bodyPr/>
                    <a:lstStyle/>
                    <a:p>
                      <a:pPr>
                        <a:spcAft>
                          <a:spcPts val="0"/>
                        </a:spcAft>
                      </a:pPr>
                      <a:r>
                        <a:rPr lang="de-DE" sz="1400" dirty="0">
                          <a:effectLst/>
                          <a:latin typeface="Arial" panose="020B0604020202020204" pitchFamily="34" charset="0"/>
                          <a:cs typeface="Arial" panose="020B0604020202020204" pitchFamily="34" charset="0"/>
                        </a:rPr>
                        <a:t>Schuljahr</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tc>
                <a:tc>
                  <a:txBody>
                    <a:bodyPr/>
                    <a:lstStyle/>
                    <a:p>
                      <a:pPr>
                        <a:spcAft>
                          <a:spcPts val="0"/>
                        </a:spcAft>
                      </a:pPr>
                      <a:r>
                        <a:rPr lang="de-DE" sz="1400" dirty="0">
                          <a:effectLst/>
                          <a:latin typeface="Arial" panose="020B0604020202020204" pitchFamily="34" charset="0"/>
                          <a:cs typeface="Arial" panose="020B0604020202020204" pitchFamily="34" charset="0"/>
                        </a:rPr>
                        <a:t>Klassen Grundschule</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tc>
                <a:tc>
                  <a:txBody>
                    <a:bodyPr/>
                    <a:lstStyle/>
                    <a:p>
                      <a:pPr>
                        <a:spcAft>
                          <a:spcPts val="0"/>
                        </a:spcAft>
                      </a:pPr>
                      <a:r>
                        <a:rPr lang="de-DE" sz="1400" dirty="0">
                          <a:effectLst/>
                          <a:latin typeface="Arial" panose="020B0604020202020204" pitchFamily="34" charset="0"/>
                          <a:cs typeface="Arial" panose="020B0604020202020204" pitchFamily="34" charset="0"/>
                        </a:rPr>
                        <a:t>Klassen </a:t>
                      </a:r>
                      <a:br>
                        <a:rPr lang="de-DE" sz="1400" dirty="0">
                          <a:effectLst/>
                          <a:latin typeface="Arial" panose="020B0604020202020204" pitchFamily="34" charset="0"/>
                          <a:cs typeface="Arial" panose="020B0604020202020204" pitchFamily="34" charset="0"/>
                        </a:rPr>
                      </a:br>
                      <a:r>
                        <a:rPr lang="de-DE" sz="1400" dirty="0" smtClean="0">
                          <a:effectLst/>
                          <a:latin typeface="Arial" panose="020B0604020202020204" pitchFamily="34" charset="0"/>
                          <a:cs typeface="Arial" panose="020B0604020202020204" pitchFamily="34" charset="0"/>
                        </a:rPr>
                        <a:t>Werkrealschule</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tc>
                <a:tc>
                  <a:txBody>
                    <a:bodyPr/>
                    <a:lstStyle/>
                    <a:p>
                      <a:pPr>
                        <a:spcAft>
                          <a:spcPts val="0"/>
                        </a:spcAft>
                      </a:pPr>
                      <a:r>
                        <a:rPr lang="de-DE" sz="1400" dirty="0">
                          <a:effectLst/>
                          <a:latin typeface="Arial" panose="020B0604020202020204" pitchFamily="34" charset="0"/>
                          <a:cs typeface="Arial" panose="020B0604020202020204" pitchFamily="34" charset="0"/>
                        </a:rPr>
                        <a:t>Klassen </a:t>
                      </a:r>
                      <a:br>
                        <a:rPr lang="de-DE" sz="1400" dirty="0">
                          <a:effectLst/>
                          <a:latin typeface="Arial" panose="020B0604020202020204" pitchFamily="34" charset="0"/>
                          <a:cs typeface="Arial" panose="020B0604020202020204" pitchFamily="34" charset="0"/>
                        </a:rPr>
                      </a:br>
                      <a:r>
                        <a:rPr lang="de-DE" sz="1400" dirty="0">
                          <a:effectLst/>
                          <a:latin typeface="Arial" panose="020B0604020202020204" pitchFamily="34" charset="0"/>
                          <a:cs typeface="Arial" panose="020B0604020202020204" pitchFamily="34" charset="0"/>
                        </a:rPr>
                        <a:t>Realschule</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tc>
                <a:tc>
                  <a:txBody>
                    <a:bodyPr/>
                    <a:lstStyle/>
                    <a:p>
                      <a:pPr>
                        <a:spcAft>
                          <a:spcPts val="0"/>
                        </a:spcAft>
                      </a:pPr>
                      <a:r>
                        <a:rPr lang="de-DE" sz="1400" dirty="0">
                          <a:effectLst/>
                          <a:latin typeface="Arial" panose="020B0604020202020204" pitchFamily="34" charset="0"/>
                          <a:cs typeface="Arial" panose="020B0604020202020204" pitchFamily="34" charset="0"/>
                        </a:rPr>
                        <a:t>Klassen </a:t>
                      </a:r>
                      <a:br>
                        <a:rPr lang="de-DE" sz="1400" dirty="0">
                          <a:effectLst/>
                          <a:latin typeface="Arial" panose="020B0604020202020204" pitchFamily="34" charset="0"/>
                          <a:cs typeface="Arial" panose="020B0604020202020204" pitchFamily="34" charset="0"/>
                        </a:rPr>
                      </a:br>
                      <a:r>
                        <a:rPr lang="de-DE" sz="1400" dirty="0" smtClean="0">
                          <a:effectLst/>
                          <a:latin typeface="Arial" panose="020B0604020202020204" pitchFamily="34" charset="0"/>
                          <a:cs typeface="Arial" panose="020B0604020202020204" pitchFamily="34" charset="0"/>
                        </a:rPr>
                        <a:t>Gemeinschafts-schule</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tc>
                <a:tc>
                  <a:txBody>
                    <a:bodyPr/>
                    <a:lstStyle/>
                    <a:p>
                      <a:pPr>
                        <a:spcAft>
                          <a:spcPts val="0"/>
                        </a:spcAft>
                      </a:pPr>
                      <a:r>
                        <a:rPr lang="de-DE" sz="1400" dirty="0">
                          <a:effectLst/>
                          <a:latin typeface="Arial" panose="020B0604020202020204" pitchFamily="34" charset="0"/>
                          <a:cs typeface="Arial" panose="020B0604020202020204" pitchFamily="34" charset="0"/>
                        </a:rPr>
                        <a:t>Klassen Gymnasium (G8)</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tc>
              </a:tr>
              <a:tr h="350149">
                <a:tc>
                  <a:txBody>
                    <a:bodyPr/>
                    <a:lstStyle/>
                    <a:p>
                      <a:pPr>
                        <a:lnSpc>
                          <a:spcPts val="1800"/>
                        </a:lnSpc>
                        <a:spcAft>
                          <a:spcPts val="0"/>
                        </a:spcAft>
                      </a:pPr>
                      <a:r>
                        <a:rPr lang="de-DE" sz="1400" baseline="0" dirty="0" smtClean="0">
                          <a:effectLst/>
                          <a:latin typeface="Arial" panose="020B0604020202020204" pitchFamily="34" charset="0"/>
                          <a:cs typeface="Arial" panose="020B0604020202020204" pitchFamily="34" charset="0"/>
                        </a:rPr>
                        <a:t>2016/2017</a:t>
                      </a:r>
                      <a:endParaRPr lang="de-DE" sz="1400" baseline="0" dirty="0">
                        <a:effectLst/>
                        <a:latin typeface="Arial" panose="020B0604020202020204" pitchFamily="34" charset="0"/>
                        <a:ea typeface="Times New Roman"/>
                        <a:cs typeface="Arial" panose="020B0604020202020204" pitchFamily="34" charset="0"/>
                      </a:endParaRPr>
                    </a:p>
                  </a:txBody>
                  <a:tcPr marL="68578" marR="68578" marT="0" marB="0"/>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 und 2</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5 und 6</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5 und 6</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5 und 6</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5 und 6</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tc>
              </a:tr>
              <a:tr h="350149">
                <a:tc>
                  <a:txBody>
                    <a:bodyPr/>
                    <a:lstStyle/>
                    <a:p>
                      <a:pPr>
                        <a:lnSpc>
                          <a:spcPts val="1800"/>
                        </a:lnSpc>
                        <a:spcAft>
                          <a:spcPts val="0"/>
                        </a:spcAft>
                      </a:pPr>
                      <a:r>
                        <a:rPr lang="de-DE" sz="1400" baseline="0" dirty="0" smtClean="0">
                          <a:effectLst/>
                          <a:latin typeface="Arial" panose="020B0604020202020204" pitchFamily="34" charset="0"/>
                          <a:cs typeface="Arial" panose="020B0604020202020204" pitchFamily="34" charset="0"/>
                        </a:rPr>
                        <a:t>2017/2018</a:t>
                      </a:r>
                      <a:endParaRPr lang="de-DE" sz="1400" baseline="0" dirty="0">
                        <a:effectLst/>
                        <a:latin typeface="Arial" panose="020B0604020202020204" pitchFamily="34" charset="0"/>
                        <a:ea typeface="Times New Roman"/>
                        <a:cs typeface="Arial" panose="020B0604020202020204" pitchFamily="34" charset="0"/>
                      </a:endParaRPr>
                    </a:p>
                  </a:txBody>
                  <a:tcPr marL="68578" marR="68578" marT="0" marB="0"/>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3</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7</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7</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tc>
                <a:tc>
                  <a:txBody>
                    <a:bodyPr/>
                    <a:lstStyle/>
                    <a:p>
                      <a:pPr algn="ctr">
                        <a:lnSpc>
                          <a:spcPts val="1800"/>
                        </a:lnSpc>
                        <a:spcAft>
                          <a:spcPts val="0"/>
                        </a:spcAft>
                      </a:pPr>
                      <a:r>
                        <a:rPr lang="de-DE" sz="1400">
                          <a:effectLst/>
                          <a:latin typeface="Arial" panose="020B0604020202020204" pitchFamily="34" charset="0"/>
                          <a:cs typeface="Arial" panose="020B0604020202020204" pitchFamily="34" charset="0"/>
                        </a:rPr>
                        <a:t>7</a:t>
                      </a:r>
                      <a:endParaRPr lang="de-DE" sz="1400">
                        <a:effectLst/>
                        <a:latin typeface="Arial" panose="020B0604020202020204" pitchFamily="34" charset="0"/>
                        <a:ea typeface="Times New Roman"/>
                        <a:cs typeface="Arial" panose="020B0604020202020204" pitchFamily="34" charset="0"/>
                      </a:endParaRPr>
                    </a:p>
                  </a:txBody>
                  <a:tcPr marL="68578" marR="68578" marT="0" marB="0" anchor="ct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7</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tc>
              </a:tr>
              <a:tr h="350149">
                <a:tc>
                  <a:txBody>
                    <a:bodyPr/>
                    <a:lstStyle/>
                    <a:p>
                      <a:pPr>
                        <a:lnSpc>
                          <a:spcPts val="1800"/>
                        </a:lnSpc>
                        <a:spcAft>
                          <a:spcPts val="0"/>
                        </a:spcAft>
                      </a:pPr>
                      <a:r>
                        <a:rPr lang="de-DE" sz="1400" baseline="0" dirty="0" smtClean="0">
                          <a:effectLst/>
                          <a:latin typeface="Arial" panose="020B0604020202020204" pitchFamily="34" charset="0"/>
                          <a:cs typeface="Arial" panose="020B0604020202020204" pitchFamily="34" charset="0"/>
                        </a:rPr>
                        <a:t>2018/2019</a:t>
                      </a:r>
                      <a:endParaRPr lang="de-DE" sz="1400" baseline="0" dirty="0">
                        <a:effectLst/>
                        <a:latin typeface="Arial" panose="020B0604020202020204" pitchFamily="34" charset="0"/>
                        <a:ea typeface="Times New Roman"/>
                        <a:cs typeface="Arial" panose="020B0604020202020204" pitchFamily="34" charset="0"/>
                      </a:endParaRPr>
                    </a:p>
                  </a:txBody>
                  <a:tcPr marL="68578" marR="68578" marT="0" marB="0"/>
                </a:tc>
                <a:tc>
                  <a:txBody>
                    <a:bodyPr/>
                    <a:lstStyle/>
                    <a:p>
                      <a:pPr algn="ctr">
                        <a:lnSpc>
                          <a:spcPts val="1800"/>
                        </a:lnSpc>
                        <a:spcAft>
                          <a:spcPts val="0"/>
                        </a:spcAft>
                      </a:pPr>
                      <a:r>
                        <a:rPr lang="de-DE" sz="1400">
                          <a:effectLst/>
                          <a:latin typeface="Arial" panose="020B0604020202020204" pitchFamily="34" charset="0"/>
                          <a:cs typeface="Arial" panose="020B0604020202020204" pitchFamily="34" charset="0"/>
                        </a:rPr>
                        <a:t>4</a:t>
                      </a:r>
                      <a:endParaRPr lang="de-DE" sz="1400">
                        <a:effectLst/>
                        <a:latin typeface="Arial" panose="020B0604020202020204" pitchFamily="34" charset="0"/>
                        <a:ea typeface="Times New Roman"/>
                        <a:cs typeface="Arial" panose="020B0604020202020204" pitchFamily="34" charset="0"/>
                      </a:endParaRPr>
                    </a:p>
                  </a:txBody>
                  <a:tcPr marL="68578" marR="68578" marT="0" marB="0" anchor="ct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8</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8</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8</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8</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tc>
              </a:tr>
              <a:tr h="350149">
                <a:tc>
                  <a:txBody>
                    <a:bodyPr/>
                    <a:lstStyle/>
                    <a:p>
                      <a:pPr>
                        <a:lnSpc>
                          <a:spcPts val="1800"/>
                        </a:lnSpc>
                        <a:spcAft>
                          <a:spcPts val="0"/>
                        </a:spcAft>
                      </a:pPr>
                      <a:r>
                        <a:rPr lang="de-DE" sz="1400" baseline="0" dirty="0" smtClean="0">
                          <a:effectLst/>
                          <a:latin typeface="Arial" panose="020B0604020202020204" pitchFamily="34" charset="0"/>
                          <a:cs typeface="Arial" panose="020B0604020202020204" pitchFamily="34" charset="0"/>
                        </a:rPr>
                        <a:t>2019/2020</a:t>
                      </a:r>
                      <a:endParaRPr lang="de-DE" sz="1400" baseline="0" dirty="0">
                        <a:effectLst/>
                        <a:latin typeface="Arial" panose="020B0604020202020204" pitchFamily="34" charset="0"/>
                        <a:ea typeface="Times New Roman"/>
                        <a:cs typeface="Arial" panose="020B0604020202020204" pitchFamily="34" charset="0"/>
                      </a:endParaRPr>
                    </a:p>
                  </a:txBody>
                  <a:tcPr marL="68578" marR="68578" marT="0" marB="0"/>
                </a:tc>
                <a:tc rowSpan="5">
                  <a:txBody>
                    <a:bodyPr/>
                    <a:lstStyle/>
                    <a:p>
                      <a:pPr algn="ctr">
                        <a:lnSpc>
                          <a:spcPts val="1800"/>
                        </a:lnSpc>
                        <a:spcAft>
                          <a:spcPts val="0"/>
                        </a:spcAft>
                      </a:pP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9</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9</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9</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9</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tc>
              </a:tr>
              <a:tr h="350149">
                <a:tc>
                  <a:txBody>
                    <a:bodyPr/>
                    <a:lstStyle/>
                    <a:p>
                      <a:pPr>
                        <a:lnSpc>
                          <a:spcPts val="1800"/>
                        </a:lnSpc>
                        <a:spcAft>
                          <a:spcPts val="0"/>
                        </a:spcAft>
                      </a:pPr>
                      <a:r>
                        <a:rPr lang="de-DE" sz="1400" baseline="0" dirty="0" smtClean="0">
                          <a:effectLst/>
                          <a:latin typeface="Arial" panose="020B0604020202020204" pitchFamily="34" charset="0"/>
                          <a:cs typeface="Arial" panose="020B0604020202020204" pitchFamily="34" charset="0"/>
                        </a:rPr>
                        <a:t>2020/2021</a:t>
                      </a:r>
                      <a:endParaRPr lang="de-DE" sz="1400" baseline="0" dirty="0">
                        <a:effectLst/>
                        <a:latin typeface="Arial" panose="020B0604020202020204" pitchFamily="34" charset="0"/>
                        <a:ea typeface="Times New Roman"/>
                        <a:cs typeface="Arial" panose="020B0604020202020204" pitchFamily="34" charset="0"/>
                      </a:endParaRPr>
                    </a:p>
                  </a:txBody>
                  <a:tcPr marL="68578" marR="68578" marT="0" marB="0"/>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10</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10</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10</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10</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tc>
              </a:tr>
              <a:tr h="350149">
                <a:tc>
                  <a:txBody>
                    <a:bodyPr/>
                    <a:lstStyle/>
                    <a:p>
                      <a:pPr>
                        <a:lnSpc>
                          <a:spcPts val="1800"/>
                        </a:lnSpc>
                        <a:spcAft>
                          <a:spcPts val="0"/>
                        </a:spcAft>
                      </a:pPr>
                      <a:r>
                        <a:rPr lang="de-DE" sz="1400" baseline="0" dirty="0" smtClean="0">
                          <a:effectLst/>
                          <a:latin typeface="Arial" panose="020B0604020202020204" pitchFamily="34" charset="0"/>
                          <a:cs typeface="Arial" panose="020B0604020202020204" pitchFamily="34" charset="0"/>
                        </a:rPr>
                        <a:t>2021/2022</a:t>
                      </a:r>
                      <a:endParaRPr lang="de-DE" sz="1400" baseline="0" dirty="0">
                        <a:effectLst/>
                        <a:latin typeface="Arial" panose="020B0604020202020204" pitchFamily="34" charset="0"/>
                        <a:ea typeface="Times New Roman"/>
                        <a:cs typeface="Arial" panose="020B0604020202020204" pitchFamily="34" charset="0"/>
                      </a:endParaRPr>
                    </a:p>
                  </a:txBody>
                  <a:tcPr marL="68578" marR="68578" marT="0" marB="0"/>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ts val="1800"/>
                        </a:lnSpc>
                        <a:spcAft>
                          <a:spcPts val="0"/>
                        </a:spcAft>
                      </a:pP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tc>
                <a:tc rowSpan="3">
                  <a:txBody>
                    <a:bodyPr/>
                    <a:lstStyle/>
                    <a:p>
                      <a:pPr algn="ctr">
                        <a:lnSpc>
                          <a:spcPts val="1800"/>
                        </a:lnSpc>
                        <a:spcAft>
                          <a:spcPts val="0"/>
                        </a:spcAft>
                      </a:pP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11</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11</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tc>
              </a:tr>
              <a:tr h="350149">
                <a:tc>
                  <a:txBody>
                    <a:bodyPr/>
                    <a:lstStyle/>
                    <a:p>
                      <a:pPr>
                        <a:lnSpc>
                          <a:spcPts val="1800"/>
                        </a:lnSpc>
                        <a:spcAft>
                          <a:spcPts val="0"/>
                        </a:spcAft>
                      </a:pPr>
                      <a:r>
                        <a:rPr lang="de-DE" sz="1400" baseline="0" dirty="0" smtClean="0">
                          <a:effectLst/>
                          <a:latin typeface="Arial" panose="020B0604020202020204" pitchFamily="34" charset="0"/>
                          <a:cs typeface="Arial" panose="020B0604020202020204" pitchFamily="34" charset="0"/>
                        </a:rPr>
                        <a:t>2022/2023</a:t>
                      </a:r>
                      <a:endParaRPr lang="de-DE" sz="1400" baseline="0" dirty="0">
                        <a:effectLst/>
                        <a:latin typeface="Arial" panose="020B0604020202020204" pitchFamily="34" charset="0"/>
                        <a:ea typeface="Times New Roman"/>
                        <a:cs typeface="Arial" panose="020B0604020202020204" pitchFamily="34" charset="0"/>
                      </a:endParaRPr>
                    </a:p>
                  </a:txBody>
                  <a:tcPr marL="68578" marR="68578" marT="0" marB="0"/>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12</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tc>
                <a:tc>
                  <a:txBody>
                    <a:bodyPr/>
                    <a:lstStyle/>
                    <a:p>
                      <a:pPr algn="ctr">
                        <a:lnSpc>
                          <a:spcPts val="1800"/>
                        </a:lnSpc>
                        <a:spcAft>
                          <a:spcPts val="0"/>
                        </a:spcAft>
                      </a:pPr>
                      <a:r>
                        <a:rPr lang="de-DE" sz="1400" dirty="0">
                          <a:effectLst/>
                          <a:latin typeface="Arial" panose="020B0604020202020204" pitchFamily="34" charset="0"/>
                          <a:cs typeface="Arial" panose="020B0604020202020204" pitchFamily="34" charset="0"/>
                        </a:rPr>
                        <a:t>12</a:t>
                      </a:r>
                      <a:endParaRPr lang="de-DE" sz="1400" dirty="0">
                        <a:effectLst/>
                        <a:latin typeface="Arial" panose="020B0604020202020204" pitchFamily="34" charset="0"/>
                        <a:ea typeface="Times New Roman"/>
                        <a:cs typeface="Arial" panose="020B0604020202020204" pitchFamily="34" charset="0"/>
                      </a:endParaRPr>
                    </a:p>
                  </a:txBody>
                  <a:tcPr marL="68578" marR="68578" marT="0" marB="0" anchor="ctr"/>
                </a:tc>
              </a:tr>
              <a:tr h="350149">
                <a:tc>
                  <a:txBody>
                    <a:bodyPr/>
                    <a:lstStyle/>
                    <a:p>
                      <a:pPr>
                        <a:lnSpc>
                          <a:spcPts val="1800"/>
                        </a:lnSpc>
                        <a:spcAft>
                          <a:spcPts val="0"/>
                        </a:spcAft>
                      </a:pPr>
                      <a:r>
                        <a:rPr lang="de-DE" sz="1400" baseline="0" dirty="0" smtClean="0">
                          <a:effectLst/>
                          <a:latin typeface="Arial" panose="020B0604020202020204" pitchFamily="34" charset="0"/>
                          <a:cs typeface="Arial" panose="020B0604020202020204" pitchFamily="34" charset="0"/>
                        </a:rPr>
                        <a:t>2023/2024</a:t>
                      </a:r>
                      <a:endParaRPr lang="de-DE" sz="1400" baseline="0" dirty="0">
                        <a:effectLst/>
                        <a:latin typeface="Arial" panose="020B0604020202020204" pitchFamily="34" charset="0"/>
                        <a:ea typeface="Times New Roman"/>
                        <a:cs typeface="Arial" panose="020B0604020202020204" pitchFamily="34" charset="0"/>
                      </a:endParaRPr>
                    </a:p>
                  </a:txBody>
                  <a:tcPr marL="68578" marR="68578" marT="0" marB="0"/>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ts val="1800"/>
                        </a:lnSpc>
                        <a:spcAft>
                          <a:spcPts val="0"/>
                        </a:spcAft>
                      </a:pPr>
                      <a:endParaRPr lang="de-DE" sz="1200" dirty="0">
                        <a:effectLst/>
                        <a:latin typeface="Arial"/>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de-DE" sz="1400">
                          <a:effectLst/>
                          <a:latin typeface="Arial" panose="020B0604020202020204" pitchFamily="34" charset="0"/>
                          <a:cs typeface="Arial" panose="020B0604020202020204" pitchFamily="34" charset="0"/>
                        </a:rPr>
                        <a:t>13</a:t>
                      </a:r>
                      <a:endParaRPr lang="de-DE" sz="1400">
                        <a:effectLst/>
                        <a:latin typeface="Arial" panose="020B0604020202020204" pitchFamily="34" charset="0"/>
                        <a:ea typeface="Times New Roman"/>
                        <a:cs typeface="Arial" panose="020B0604020202020204" pitchFamily="34" charset="0"/>
                      </a:endParaRPr>
                    </a:p>
                  </a:txBody>
                  <a:tcPr marL="68578" marR="68578" marT="0" marB="0" anchor="ctr"/>
                </a:tc>
                <a:tc>
                  <a:txBody>
                    <a:bodyPr/>
                    <a:lstStyle/>
                    <a:p>
                      <a:endParaRPr lang="de-DE" sz="1400" dirty="0">
                        <a:latin typeface="Arial" panose="020B0604020202020204" pitchFamily="34" charset="0"/>
                        <a:cs typeface="Arial" panose="020B0604020202020204" pitchFamily="34" charset="0"/>
                      </a:endParaRPr>
                    </a:p>
                  </a:txBody>
                  <a:tcPr marL="68578" marR="68578" marT="0" marB="0" anchor="ctr"/>
                </a:tc>
              </a:tr>
            </a:tbl>
          </a:graphicData>
        </a:graphic>
      </p:graphicFrame>
      <p:sp>
        <p:nvSpPr>
          <p:cNvPr id="17485" name="Rectangle 1"/>
          <p:cNvSpPr>
            <a:spLocks noChangeArrowheads="1"/>
          </p:cNvSpPr>
          <p:nvPr/>
        </p:nvSpPr>
        <p:spPr bwMode="auto">
          <a:xfrm>
            <a:off x="1525588" y="2562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2" charset="0"/>
              </a:defRPr>
            </a:lvl1pPr>
            <a:lvl2pPr marL="742950" indent="-285750">
              <a:defRPr sz="2400">
                <a:solidFill>
                  <a:schemeClr val="tx1"/>
                </a:solidFill>
                <a:latin typeface="Times" pitchFamily="-12" charset="0"/>
              </a:defRPr>
            </a:lvl2pPr>
            <a:lvl3pPr marL="1143000" indent="-228600">
              <a:defRPr sz="2400">
                <a:solidFill>
                  <a:schemeClr val="tx1"/>
                </a:solidFill>
                <a:latin typeface="Times" pitchFamily="-12" charset="0"/>
              </a:defRPr>
            </a:lvl3pPr>
            <a:lvl4pPr marL="1600200" indent="-228600">
              <a:defRPr sz="2400">
                <a:solidFill>
                  <a:schemeClr val="tx1"/>
                </a:solidFill>
                <a:latin typeface="Times" pitchFamily="-12" charset="0"/>
              </a:defRPr>
            </a:lvl4pPr>
            <a:lvl5pPr marL="2057400" indent="-228600">
              <a:defRPr sz="2400">
                <a:solidFill>
                  <a:schemeClr val="tx1"/>
                </a:solidFill>
                <a:latin typeface="Times" pitchFamily="-12" charset="0"/>
              </a:defRPr>
            </a:lvl5pPr>
            <a:lvl6pPr marL="2514600" indent="-228600" eaLnBrk="0" fontAlgn="base" hangingPunct="0">
              <a:spcBef>
                <a:spcPct val="0"/>
              </a:spcBef>
              <a:spcAft>
                <a:spcPct val="0"/>
              </a:spcAft>
              <a:defRPr sz="2400">
                <a:solidFill>
                  <a:schemeClr val="tx1"/>
                </a:solidFill>
                <a:latin typeface="Times" pitchFamily="-12" charset="0"/>
              </a:defRPr>
            </a:lvl6pPr>
            <a:lvl7pPr marL="2971800" indent="-228600" eaLnBrk="0" fontAlgn="base" hangingPunct="0">
              <a:spcBef>
                <a:spcPct val="0"/>
              </a:spcBef>
              <a:spcAft>
                <a:spcPct val="0"/>
              </a:spcAft>
              <a:defRPr sz="2400">
                <a:solidFill>
                  <a:schemeClr val="tx1"/>
                </a:solidFill>
                <a:latin typeface="Times" pitchFamily="-12" charset="0"/>
              </a:defRPr>
            </a:lvl7pPr>
            <a:lvl8pPr marL="3429000" indent="-228600" eaLnBrk="0" fontAlgn="base" hangingPunct="0">
              <a:spcBef>
                <a:spcPct val="0"/>
              </a:spcBef>
              <a:spcAft>
                <a:spcPct val="0"/>
              </a:spcAft>
              <a:defRPr sz="2400">
                <a:solidFill>
                  <a:schemeClr val="tx1"/>
                </a:solidFill>
                <a:latin typeface="Times" pitchFamily="-12" charset="0"/>
              </a:defRPr>
            </a:lvl8pPr>
            <a:lvl9pPr marL="3886200" indent="-228600" eaLnBrk="0" fontAlgn="base" hangingPunct="0">
              <a:spcBef>
                <a:spcPct val="0"/>
              </a:spcBef>
              <a:spcAft>
                <a:spcPct val="0"/>
              </a:spcAft>
              <a:defRPr sz="2400">
                <a:solidFill>
                  <a:schemeClr val="tx1"/>
                </a:solidFill>
                <a:latin typeface="Times" pitchFamily="-12" charset="0"/>
              </a:defRPr>
            </a:lvl9pPr>
          </a:lstStyle>
          <a:p>
            <a:pPr eaLnBrk="1" hangingPunct="1"/>
            <a:r>
              <a:rPr lang="de-DE" altLang="de-DE" sz="1200">
                <a:latin typeface="Arial" charset="0"/>
                <a:cs typeface="Times New Roman" pitchFamily="18" charset="0"/>
              </a:rPr>
              <a:t/>
            </a:r>
            <a:br>
              <a:rPr lang="de-DE" altLang="de-DE" sz="1200">
                <a:latin typeface="Arial" charset="0"/>
                <a:cs typeface="Times New Roman" pitchFamily="18" charset="0"/>
              </a:rPr>
            </a:br>
            <a:r>
              <a:rPr lang="de-DE" altLang="de-DE" sz="1200">
                <a:latin typeface="Arial" charset="0"/>
                <a:cs typeface="Times New Roman" pitchFamily="18" charset="0"/>
              </a:rPr>
              <a:t/>
            </a:r>
            <a:br>
              <a:rPr lang="de-DE" altLang="de-DE" sz="1200">
                <a:latin typeface="Arial" charset="0"/>
                <a:cs typeface="Times New Roman" pitchFamily="18" charset="0"/>
              </a:rPr>
            </a:br>
            <a:endParaRPr lang="de-DE" altLang="de-DE" sz="600">
              <a:latin typeface="Arial" charset="0"/>
              <a:cs typeface="Arial" charset="0"/>
            </a:endParaRPr>
          </a:p>
          <a:p>
            <a:endParaRPr lang="de-DE" altLang="de-DE" sz="1800">
              <a:latin typeface="Arial" charset="0"/>
              <a:cs typeface="Arial" charset="0"/>
            </a:endParaRPr>
          </a:p>
        </p:txBody>
      </p:sp>
      <p:sp>
        <p:nvSpPr>
          <p:cNvPr id="6" name="Textfeld 3"/>
          <p:cNvSpPr txBox="1">
            <a:spLocks noChangeArrowheads="1"/>
          </p:cNvSpPr>
          <p:nvPr/>
        </p:nvSpPr>
        <p:spPr bwMode="auto">
          <a:xfrm>
            <a:off x="223838" y="960909"/>
            <a:ext cx="8696325" cy="523875"/>
          </a:xfrm>
          <a:prstGeom prst="rect">
            <a:avLst/>
          </a:prstGeom>
          <a:noFill/>
          <a:ln w="9525">
            <a:noFill/>
            <a:miter lim="800000"/>
            <a:headEnd/>
            <a:tailEnd/>
          </a:ln>
        </p:spPr>
        <p:txBody>
          <a:bodyPr>
            <a:spAutoFit/>
          </a:bodyPr>
          <a:lstStyle/>
          <a:p>
            <a:pPr algn="ctr"/>
            <a:r>
              <a:rPr lang="de-DE" sz="2800" dirty="0" smtClean="0">
                <a:latin typeface="Calibri"/>
                <a:cs typeface="Calibri"/>
              </a:rPr>
              <a:t>Inkrafttreten </a:t>
            </a:r>
            <a:endParaRPr lang="de-DE" sz="2800" dirty="0">
              <a:latin typeface="Calibri"/>
              <a:cs typeface="Calibri"/>
            </a:endParaRPr>
          </a:p>
        </p:txBody>
      </p:sp>
      <p:sp>
        <p:nvSpPr>
          <p:cNvPr id="7" name="Textfeld 6"/>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5</a:t>
            </a:r>
            <a:endParaRPr lang="de-D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387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6</a:t>
            </a:r>
            <a:endParaRPr lang="de-DE" sz="1100" dirty="0">
              <a:latin typeface="Arial" panose="020B0604020202020204" pitchFamily="34" charset="0"/>
              <a:cs typeface="Arial" panose="020B0604020202020204" pitchFamily="34" charset="0"/>
            </a:endParaRPr>
          </a:p>
        </p:txBody>
      </p:sp>
      <p:grpSp>
        <p:nvGrpSpPr>
          <p:cNvPr id="10" name="Gruppieren 9"/>
          <p:cNvGrpSpPr/>
          <p:nvPr/>
        </p:nvGrpSpPr>
        <p:grpSpPr>
          <a:xfrm>
            <a:off x="251520" y="1700213"/>
            <a:ext cx="8136830" cy="4176712"/>
            <a:chOff x="467544" y="1704207"/>
            <a:chExt cx="7933409" cy="4176712"/>
          </a:xfrm>
        </p:grpSpPr>
        <p:sp>
          <p:nvSpPr>
            <p:cNvPr id="11" name="Freihandform 10"/>
            <p:cNvSpPr/>
            <p:nvPr/>
          </p:nvSpPr>
          <p:spPr>
            <a:xfrm>
              <a:off x="2843807" y="1704207"/>
              <a:ext cx="5557146" cy="2157194"/>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ctr" anchorCtr="0">
              <a:noAutofit/>
            </a:bodyPr>
            <a:lstStyle/>
            <a:p>
              <a:pPr marL="285750" indent="-285750">
                <a:buFont typeface="Arial" panose="020B0604020202020204" pitchFamily="34" charset="0"/>
                <a:buChar char="•"/>
              </a:pPr>
              <a:r>
                <a:rPr lang="de-DE" sz="1800" dirty="0">
                  <a:latin typeface="Arial" panose="020B0604020202020204" pitchFamily="34" charset="0"/>
                  <a:cs typeface="Arial" panose="020B0604020202020204" pitchFamily="34" charset="0"/>
                </a:rPr>
                <a:t>Informationsveranstaltungen </a:t>
              </a:r>
            </a:p>
            <a:p>
              <a:pPr marL="285750" indent="-285750">
                <a:buFont typeface="Arial" panose="020B0604020202020204" pitchFamily="34" charset="0"/>
                <a:buChar char="•"/>
              </a:pPr>
              <a:r>
                <a:rPr lang="de-DE" sz="1800" dirty="0">
                  <a:latin typeface="Arial" panose="020B0604020202020204" pitchFamily="34" charset="0"/>
                  <a:cs typeface="Arial" panose="020B0604020202020204" pitchFamily="34" charset="0"/>
                </a:rPr>
                <a:t>Flyer</a:t>
              </a:r>
            </a:p>
            <a:p>
              <a:pPr marL="285750" indent="-285750">
                <a:buFont typeface="Arial" panose="020B0604020202020204" pitchFamily="34" charset="0"/>
                <a:buChar char="•"/>
              </a:pPr>
              <a:r>
                <a:rPr lang="de-DE" sz="1800" dirty="0">
                  <a:latin typeface="Arial" panose="020B0604020202020204" pitchFamily="34" charset="0"/>
                  <a:cs typeface="Arial" panose="020B0604020202020204" pitchFamily="34" charset="0"/>
                </a:rPr>
                <a:t>www.kultusportal-bw.de</a:t>
              </a:r>
            </a:p>
            <a:p>
              <a:pPr marL="285750" indent="-285750">
                <a:buFont typeface="Arial" panose="020B0604020202020204" pitchFamily="34" charset="0"/>
                <a:buChar char="•"/>
              </a:pPr>
              <a:r>
                <a:rPr lang="de-DE" sz="1800" dirty="0">
                  <a:latin typeface="Arial" panose="020B0604020202020204" pitchFamily="34" charset="0"/>
                  <a:cs typeface="Arial" panose="020B0604020202020204" pitchFamily="34" charset="0"/>
                </a:rPr>
                <a:t>Elektronische </a:t>
              </a:r>
              <a:r>
                <a:rPr lang="de-DE" sz="1800" dirty="0" smtClean="0">
                  <a:latin typeface="Arial" panose="020B0604020202020204" pitchFamily="34" charset="0"/>
                  <a:cs typeface="Arial" panose="020B0604020202020204" pitchFamily="34" charset="0"/>
                </a:rPr>
                <a:t>Infodienste</a:t>
              </a: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a:latin typeface="Arial" panose="020B0604020202020204" pitchFamily="34" charset="0"/>
                  <a:cs typeface="Arial" panose="020B0604020202020204" pitchFamily="34" charset="0"/>
                </a:rPr>
                <a:t>Regelmäßige </a:t>
              </a:r>
              <a:r>
                <a:rPr lang="de-DE" sz="1800" dirty="0" smtClean="0">
                  <a:latin typeface="Arial" panose="020B0604020202020204" pitchFamily="34" charset="0"/>
                  <a:cs typeface="Arial" panose="020B0604020202020204" pitchFamily="34" charset="0"/>
                </a:rPr>
                <a:t>Information nachgeordneter </a:t>
              </a:r>
              <a:r>
                <a:rPr lang="de-DE" sz="1800" dirty="0">
                  <a:latin typeface="Arial" panose="020B0604020202020204" pitchFamily="34" charset="0"/>
                  <a:cs typeface="Arial" panose="020B0604020202020204" pitchFamily="34" charset="0"/>
                </a:rPr>
                <a:t>Behörden</a:t>
              </a:r>
            </a:p>
            <a:p>
              <a:pPr marL="285750" indent="-285750">
                <a:buFont typeface="Arial" panose="020B0604020202020204" pitchFamily="34" charset="0"/>
                <a:buChar char="•"/>
              </a:pPr>
              <a:r>
                <a:rPr lang="de-DE" sz="1800" dirty="0">
                  <a:latin typeface="Arial" panose="020B0604020202020204" pitchFamily="34" charset="0"/>
                  <a:cs typeface="Arial" panose="020B0604020202020204" pitchFamily="34" charset="0"/>
                </a:rPr>
                <a:t>Presseveröffentlichungen</a:t>
              </a:r>
            </a:p>
          </p:txBody>
        </p:sp>
        <p:sp>
          <p:nvSpPr>
            <p:cNvPr id="12" name="Freihandform 11"/>
            <p:cNvSpPr/>
            <p:nvPr/>
          </p:nvSpPr>
          <p:spPr>
            <a:xfrm>
              <a:off x="467544" y="1704207"/>
              <a:ext cx="2105896" cy="2157194"/>
            </a:xfrm>
            <a:custGeom>
              <a:avLst/>
              <a:gdLst>
                <a:gd name="connsiteX0" fmla="*/ 0 w 2488596"/>
                <a:gd name="connsiteY0" fmla="*/ 225179 h 1351048"/>
                <a:gd name="connsiteX1" fmla="*/ 225179 w 2488596"/>
                <a:gd name="connsiteY1" fmla="*/ 0 h 1351048"/>
                <a:gd name="connsiteX2" fmla="*/ 2263417 w 2488596"/>
                <a:gd name="connsiteY2" fmla="*/ 0 h 1351048"/>
                <a:gd name="connsiteX3" fmla="*/ 2488596 w 2488596"/>
                <a:gd name="connsiteY3" fmla="*/ 225179 h 1351048"/>
                <a:gd name="connsiteX4" fmla="*/ 2488596 w 2488596"/>
                <a:gd name="connsiteY4" fmla="*/ 1125869 h 1351048"/>
                <a:gd name="connsiteX5" fmla="*/ 2263417 w 2488596"/>
                <a:gd name="connsiteY5" fmla="*/ 1351048 h 1351048"/>
                <a:gd name="connsiteX6" fmla="*/ 225179 w 2488596"/>
                <a:gd name="connsiteY6" fmla="*/ 1351048 h 1351048"/>
                <a:gd name="connsiteX7" fmla="*/ 0 w 2488596"/>
                <a:gd name="connsiteY7" fmla="*/ 1125869 h 1351048"/>
                <a:gd name="connsiteX8" fmla="*/ 0 w 2488596"/>
                <a:gd name="connsiteY8" fmla="*/ 225179 h 135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1351048">
                  <a:moveTo>
                    <a:pt x="0" y="225179"/>
                  </a:moveTo>
                  <a:cubicBezTo>
                    <a:pt x="0" y="100816"/>
                    <a:pt x="100816" y="0"/>
                    <a:pt x="225179" y="0"/>
                  </a:cubicBezTo>
                  <a:lnTo>
                    <a:pt x="2263417" y="0"/>
                  </a:lnTo>
                  <a:cubicBezTo>
                    <a:pt x="2387780" y="0"/>
                    <a:pt x="2488596" y="100816"/>
                    <a:pt x="2488596" y="225179"/>
                  </a:cubicBezTo>
                  <a:lnTo>
                    <a:pt x="2488596" y="1125869"/>
                  </a:lnTo>
                  <a:cubicBezTo>
                    <a:pt x="2488596" y="1250232"/>
                    <a:pt x="2387780" y="1351048"/>
                    <a:pt x="2263417" y="1351048"/>
                  </a:cubicBezTo>
                  <a:lnTo>
                    <a:pt x="225179" y="1351048"/>
                  </a:lnTo>
                  <a:cubicBezTo>
                    <a:pt x="100816" y="1351048"/>
                    <a:pt x="0" y="1250232"/>
                    <a:pt x="0" y="1125869"/>
                  </a:cubicBezTo>
                  <a:lnTo>
                    <a:pt x="0" y="225179"/>
                  </a:lnTo>
                  <a:close/>
                </a:path>
              </a:pathLst>
            </a:cu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algn="ctr" eaLnBrk="1" fontAlgn="auto" hangingPunct="1">
                <a:lnSpc>
                  <a:spcPts val="1600"/>
                </a:lnSpc>
                <a:spcBef>
                  <a:spcPts val="1200"/>
                </a:spcBef>
                <a:spcAft>
                  <a:spcPts val="1200"/>
                </a:spcAft>
                <a:buClr>
                  <a:schemeClr val="bg1">
                    <a:lumMod val="50000"/>
                  </a:schemeClr>
                </a:buClr>
                <a:buFont typeface="Wingdings" pitchFamily="2" charset="2"/>
                <a:buNone/>
              </a:pPr>
              <a:r>
                <a:rPr lang="de-DE" sz="1800" dirty="0">
                  <a:solidFill>
                    <a:schemeClr val="tx1"/>
                  </a:solidFill>
                  <a:latin typeface="Arial" pitchFamily="34" charset="0"/>
                  <a:cs typeface="Arial" pitchFamily="34" charset="0"/>
                </a:rPr>
                <a:t>Information</a:t>
              </a:r>
            </a:p>
          </p:txBody>
        </p:sp>
        <p:sp>
          <p:nvSpPr>
            <p:cNvPr id="13" name="Freihandform 12"/>
            <p:cNvSpPr/>
            <p:nvPr/>
          </p:nvSpPr>
          <p:spPr>
            <a:xfrm>
              <a:off x="2843808" y="4076555"/>
              <a:ext cx="5557145" cy="1804364"/>
            </a:xfrm>
            <a:custGeom>
              <a:avLst/>
              <a:gdLst>
                <a:gd name="connsiteX0" fmla="*/ 425459 w 2552700"/>
                <a:gd name="connsiteY0" fmla="*/ 0 h 4424171"/>
                <a:gd name="connsiteX1" fmla="*/ 2127241 w 2552700"/>
                <a:gd name="connsiteY1" fmla="*/ 0 h 4424171"/>
                <a:gd name="connsiteX2" fmla="*/ 2552700 w 2552700"/>
                <a:gd name="connsiteY2" fmla="*/ 425459 h 4424171"/>
                <a:gd name="connsiteX3" fmla="*/ 2552700 w 2552700"/>
                <a:gd name="connsiteY3" fmla="*/ 4424171 h 4424171"/>
                <a:gd name="connsiteX4" fmla="*/ 2552700 w 2552700"/>
                <a:gd name="connsiteY4" fmla="*/ 4424171 h 4424171"/>
                <a:gd name="connsiteX5" fmla="*/ 0 w 2552700"/>
                <a:gd name="connsiteY5" fmla="*/ 4424171 h 4424171"/>
                <a:gd name="connsiteX6" fmla="*/ 0 w 2552700"/>
                <a:gd name="connsiteY6" fmla="*/ 4424171 h 4424171"/>
                <a:gd name="connsiteX7" fmla="*/ 0 w 2552700"/>
                <a:gd name="connsiteY7" fmla="*/ 425459 h 4424171"/>
                <a:gd name="connsiteX8" fmla="*/ 425459 w 2552700"/>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4424171">
                  <a:moveTo>
                    <a:pt x="2552700" y="737378"/>
                  </a:moveTo>
                  <a:lnTo>
                    <a:pt x="2552700" y="3686793"/>
                  </a:lnTo>
                  <a:cubicBezTo>
                    <a:pt x="2552700" y="4094036"/>
                    <a:pt x="2442792" y="4424170"/>
                    <a:pt x="2307214" y="4424170"/>
                  </a:cubicBezTo>
                  <a:lnTo>
                    <a:pt x="0" y="4424170"/>
                  </a:lnTo>
                  <a:lnTo>
                    <a:pt x="0" y="4424170"/>
                  </a:lnTo>
                  <a:lnTo>
                    <a:pt x="0" y="1"/>
                  </a:lnTo>
                  <a:lnTo>
                    <a:pt x="0" y="1"/>
                  </a:lnTo>
                  <a:lnTo>
                    <a:pt x="2307214" y="1"/>
                  </a:lnTo>
                  <a:cubicBezTo>
                    <a:pt x="2442792" y="1"/>
                    <a:pt x="2552700" y="330135"/>
                    <a:pt x="2552700" y="737378"/>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ctr" anchorCtr="0">
              <a:noAutofit/>
            </a:bodyPr>
            <a:lstStyle/>
            <a:p>
              <a:pPr marL="285750" indent="-285750">
                <a:buFont typeface="Arial" panose="020B0604020202020204" pitchFamily="34" charset="0"/>
                <a:buChar char="•"/>
              </a:pPr>
              <a:r>
                <a:rPr lang="de-DE" sz="1800" dirty="0">
                  <a:solidFill>
                    <a:schemeClr val="tx1"/>
                  </a:solidFill>
                  <a:latin typeface="Arial" panose="020B0604020202020204" pitchFamily="34" charset="0"/>
                  <a:cs typeface="Arial" panose="020B0604020202020204" pitchFamily="34" charset="0"/>
                </a:rPr>
                <a:t>Beirat</a:t>
              </a:r>
            </a:p>
            <a:p>
              <a:pPr marL="285750" indent="-285750">
                <a:buFont typeface="Arial" panose="020B0604020202020204" pitchFamily="34" charset="0"/>
                <a:buChar char="•"/>
              </a:pPr>
              <a:r>
                <a:rPr lang="de-DE" sz="1800" dirty="0">
                  <a:solidFill>
                    <a:schemeClr val="tx1"/>
                  </a:solidFill>
                  <a:latin typeface="Arial" panose="020B0604020202020204" pitchFamily="34" charset="0"/>
                  <a:cs typeface="Arial" panose="020B0604020202020204" pitchFamily="34" charset="0"/>
                </a:rPr>
                <a:t>Einbeziehung der Wissenschaft</a:t>
              </a:r>
            </a:p>
            <a:p>
              <a:pPr marL="285750" indent="-285750">
                <a:buFont typeface="Arial" panose="020B0604020202020204" pitchFamily="34" charset="0"/>
                <a:buChar char="•"/>
              </a:pPr>
              <a:r>
                <a:rPr lang="de-DE" sz="1800" dirty="0">
                  <a:solidFill>
                    <a:schemeClr val="tx1"/>
                  </a:solidFill>
                  <a:latin typeface="Arial" panose="020B0604020202020204" pitchFamily="34" charset="0"/>
                  <a:cs typeface="Arial" panose="020B0604020202020204" pitchFamily="34" charset="0"/>
                </a:rPr>
                <a:t>Erprobung und Expertenbefragung</a:t>
              </a:r>
            </a:p>
            <a:p>
              <a:pPr marL="285750" indent="-285750">
                <a:buFont typeface="Arial" panose="020B0604020202020204" pitchFamily="34" charset="0"/>
                <a:buChar char="•"/>
              </a:pPr>
              <a:r>
                <a:rPr lang="de-DE" sz="1800" dirty="0">
                  <a:solidFill>
                    <a:schemeClr val="tx1"/>
                  </a:solidFill>
                  <a:latin typeface="Arial" panose="020B0604020202020204" pitchFamily="34" charset="0"/>
                  <a:cs typeface="Arial" panose="020B0604020202020204" pitchFamily="34" charset="0"/>
                </a:rPr>
                <a:t>E-Mail-Postfach: </a:t>
              </a:r>
              <a:r>
                <a:rPr lang="de-DE" sz="1800" dirty="0">
                  <a:solidFill>
                    <a:schemeClr val="tx1"/>
                  </a:solidFill>
                  <a:latin typeface="Arial" panose="020B0604020202020204" pitchFamily="34" charset="0"/>
                  <a:cs typeface="Arial" panose="020B0604020202020204" pitchFamily="34" charset="0"/>
                  <a:hlinkClick r:id="rId3"/>
                </a:rPr>
                <a:t>bildungsplan@km.kv.bwl.de</a:t>
              </a:r>
              <a:r>
                <a:rPr lang="de-DE" sz="1800" dirty="0">
                  <a:solidFill>
                    <a:schemeClr val="tx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de-DE" sz="1800" dirty="0">
                  <a:solidFill>
                    <a:schemeClr val="tx1"/>
                  </a:solidFill>
                  <a:latin typeface="Arial" panose="020B0604020202020204" pitchFamily="34" charset="0"/>
                  <a:cs typeface="Arial" panose="020B0604020202020204" pitchFamily="34" charset="0"/>
                </a:rPr>
                <a:t>Anhörung: </a:t>
              </a:r>
              <a:r>
                <a:rPr lang="de-DE" sz="1800" dirty="0" smtClean="0">
                  <a:solidFill>
                    <a:schemeClr val="tx1"/>
                  </a:solidFill>
                  <a:latin typeface="Arial" panose="020B0604020202020204" pitchFamily="34" charset="0"/>
                  <a:cs typeface="Arial" panose="020B0604020202020204" pitchFamily="34" charset="0"/>
                  <a:hlinkClick r:id="rId4"/>
                </a:rPr>
                <a:t>www.bildungsplaene-bw.de</a:t>
              </a:r>
              <a:endParaRPr lang="de-DE" sz="1800" dirty="0">
                <a:solidFill>
                  <a:schemeClr val="tx1"/>
                </a:solidFill>
                <a:latin typeface="Arial" panose="020B0604020202020204" pitchFamily="34" charset="0"/>
                <a:cs typeface="Arial" panose="020B0604020202020204" pitchFamily="34" charset="0"/>
              </a:endParaRPr>
            </a:p>
          </p:txBody>
        </p:sp>
        <p:sp>
          <p:nvSpPr>
            <p:cNvPr id="14" name="Freihandform 13"/>
            <p:cNvSpPr/>
            <p:nvPr/>
          </p:nvSpPr>
          <p:spPr>
            <a:xfrm>
              <a:off x="467544" y="4005069"/>
              <a:ext cx="2105896" cy="1875850"/>
            </a:xfrm>
            <a:custGeom>
              <a:avLst/>
              <a:gdLst>
                <a:gd name="connsiteX0" fmla="*/ 0 w 2488596"/>
                <a:gd name="connsiteY0" fmla="*/ 414774 h 2490318"/>
                <a:gd name="connsiteX1" fmla="*/ 414774 w 2488596"/>
                <a:gd name="connsiteY1" fmla="*/ 0 h 2490318"/>
                <a:gd name="connsiteX2" fmla="*/ 2073822 w 2488596"/>
                <a:gd name="connsiteY2" fmla="*/ 0 h 2490318"/>
                <a:gd name="connsiteX3" fmla="*/ 2488596 w 2488596"/>
                <a:gd name="connsiteY3" fmla="*/ 414774 h 2490318"/>
                <a:gd name="connsiteX4" fmla="*/ 2488596 w 2488596"/>
                <a:gd name="connsiteY4" fmla="*/ 2075544 h 2490318"/>
                <a:gd name="connsiteX5" fmla="*/ 2073822 w 2488596"/>
                <a:gd name="connsiteY5" fmla="*/ 2490318 h 2490318"/>
                <a:gd name="connsiteX6" fmla="*/ 414774 w 2488596"/>
                <a:gd name="connsiteY6" fmla="*/ 2490318 h 2490318"/>
                <a:gd name="connsiteX7" fmla="*/ 0 w 2488596"/>
                <a:gd name="connsiteY7" fmla="*/ 2075544 h 2490318"/>
                <a:gd name="connsiteX8" fmla="*/ 0 w 2488596"/>
                <a:gd name="connsiteY8" fmla="*/ 414774 h 2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2490318">
                  <a:moveTo>
                    <a:pt x="0" y="414774"/>
                  </a:moveTo>
                  <a:cubicBezTo>
                    <a:pt x="0" y="185701"/>
                    <a:pt x="185701" y="0"/>
                    <a:pt x="414774" y="0"/>
                  </a:cubicBezTo>
                  <a:lnTo>
                    <a:pt x="2073822" y="0"/>
                  </a:lnTo>
                  <a:cubicBezTo>
                    <a:pt x="2302895" y="0"/>
                    <a:pt x="2488596" y="185701"/>
                    <a:pt x="2488596" y="414774"/>
                  </a:cubicBezTo>
                  <a:lnTo>
                    <a:pt x="2488596" y="2075544"/>
                  </a:lnTo>
                  <a:cubicBezTo>
                    <a:pt x="2488596" y="2304617"/>
                    <a:pt x="2302895" y="2490318"/>
                    <a:pt x="2073822" y="2490318"/>
                  </a:cubicBezTo>
                  <a:lnTo>
                    <a:pt x="414774" y="2490318"/>
                  </a:lnTo>
                  <a:cubicBezTo>
                    <a:pt x="185701" y="2490318"/>
                    <a:pt x="0" y="2304617"/>
                    <a:pt x="0" y="2075544"/>
                  </a:cubicBezTo>
                  <a:lnTo>
                    <a:pt x="0" y="414774"/>
                  </a:lnTo>
                  <a:close/>
                </a:path>
              </a:pathLst>
            </a:cu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algn="ctr" eaLnBrk="1" fontAlgn="auto" hangingPunct="1">
                <a:lnSpc>
                  <a:spcPts val="1600"/>
                </a:lnSpc>
                <a:spcBef>
                  <a:spcPts val="1200"/>
                </a:spcBef>
                <a:spcAft>
                  <a:spcPts val="1200"/>
                </a:spcAft>
                <a:buClr>
                  <a:schemeClr val="bg1">
                    <a:lumMod val="50000"/>
                  </a:schemeClr>
                </a:buClr>
                <a:buFont typeface="Wingdings" pitchFamily="2" charset="2"/>
                <a:buNone/>
              </a:pPr>
              <a:r>
                <a:rPr lang="de-DE" sz="1800" dirty="0">
                  <a:solidFill>
                    <a:schemeClr val="tx1"/>
                  </a:solidFill>
                  <a:latin typeface="Arial" pitchFamily="34" charset="0"/>
                  <a:cs typeface="Arial" pitchFamily="34" charset="0"/>
                </a:rPr>
                <a:t>Beteiligung </a:t>
              </a:r>
            </a:p>
          </p:txBody>
        </p:sp>
      </p:grpSp>
      <p:sp>
        <p:nvSpPr>
          <p:cNvPr id="8" name="Rechteck 4"/>
          <p:cNvSpPr>
            <a:spLocks noChangeArrowheads="1"/>
          </p:cNvSpPr>
          <p:nvPr/>
        </p:nvSpPr>
        <p:spPr bwMode="auto">
          <a:xfrm>
            <a:off x="0" y="962496"/>
            <a:ext cx="9144000" cy="523220"/>
          </a:xfrm>
          <a:prstGeom prst="rect">
            <a:avLst/>
          </a:prstGeom>
          <a:noFill/>
          <a:ln w="9525">
            <a:noFill/>
            <a:miter lim="800000"/>
            <a:headEnd/>
            <a:tailEnd/>
          </a:ln>
        </p:spPr>
        <p:txBody>
          <a:bodyPr wrap="square">
            <a:spAutoFit/>
          </a:bodyPr>
          <a:lstStyle/>
          <a:p>
            <a:pPr algn="ctr"/>
            <a:r>
              <a:rPr lang="de-DE" sz="2800" dirty="0" smtClean="0">
                <a:latin typeface="Calibri"/>
                <a:cs typeface="Calibri"/>
              </a:rPr>
              <a:t>Information und Beteiligung</a:t>
            </a:r>
            <a:endParaRPr lang="de-DE" sz="2800" dirty="0">
              <a:latin typeface="Calibri"/>
              <a:cs typeface="Calibri"/>
            </a:endParaRPr>
          </a:p>
        </p:txBody>
      </p:sp>
      <p:pic>
        <p:nvPicPr>
          <p:cNvPr id="1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 r="-5"/>
          <a:stretch/>
        </p:blipFill>
        <p:spPr bwMode="auto">
          <a:xfrm>
            <a:off x="7110000" y="1439999"/>
            <a:ext cx="1798842" cy="1196913"/>
          </a:xfrm>
          <a:prstGeom prst="round2SameRect">
            <a:avLst>
              <a:gd name="adj1" fmla="val 0"/>
              <a:gd name="adj2" fmla="val 16567"/>
            </a:avLst>
          </a:prstGeom>
          <a:noFill/>
          <a:ln w="9525" cap="rnd">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3073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51520" y="6309320"/>
            <a:ext cx="504056" cy="261610"/>
          </a:xfrm>
          <a:prstGeom prst="rect">
            <a:avLst/>
          </a:prstGeom>
          <a:noFill/>
        </p:spPr>
        <p:txBody>
          <a:bodyPr wrap="square" rtlCol="0">
            <a:spAutoFit/>
          </a:bodyPr>
          <a:lstStyle/>
          <a:p>
            <a:r>
              <a:rPr lang="de-DE" sz="1100" dirty="0">
                <a:latin typeface="Arial" panose="020B0604020202020204" pitchFamily="34" charset="0"/>
                <a:cs typeface="Arial" panose="020B0604020202020204" pitchFamily="34" charset="0"/>
              </a:rPr>
              <a:t>7</a:t>
            </a:r>
          </a:p>
        </p:txBody>
      </p:sp>
      <p:sp>
        <p:nvSpPr>
          <p:cNvPr id="11" name="Freihandform 10"/>
          <p:cNvSpPr/>
          <p:nvPr/>
        </p:nvSpPr>
        <p:spPr>
          <a:xfrm>
            <a:off x="2700338" y="1700213"/>
            <a:ext cx="2447925" cy="4176712"/>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t" anchorCtr="0">
            <a:noAutofit/>
          </a:bodyPr>
          <a:lstStyle/>
          <a:p>
            <a:r>
              <a:rPr lang="de-DE" sz="1800" dirty="0" smtClean="0">
                <a:solidFill>
                  <a:schemeClr val="tx1"/>
                </a:solidFill>
                <a:latin typeface="Arial" pitchFamily="34" charset="0"/>
                <a:cs typeface="Arial" pitchFamily="34" charset="0"/>
              </a:rPr>
              <a:t>Die Schülerinnen und Schüler können unterschiedliche Textarten sinnverstehend lesen und individuell und kooperativ nutzen.</a:t>
            </a:r>
          </a:p>
          <a:p>
            <a:r>
              <a:rPr lang="de-DE" sz="1800" i="1" dirty="0" smtClean="0">
                <a:solidFill>
                  <a:schemeClr val="tx1"/>
                </a:solidFill>
                <a:latin typeface="Arial" pitchFamily="34" charset="0"/>
                <a:cs typeface="Arial" pitchFamily="34" charset="0"/>
              </a:rPr>
              <a:t>(</a:t>
            </a:r>
            <a:r>
              <a:rPr lang="de-DE" sz="1800" i="1" dirty="0" err="1" smtClean="0">
                <a:solidFill>
                  <a:schemeClr val="tx1"/>
                </a:solidFill>
                <a:latin typeface="Arial" pitchFamily="34" charset="0"/>
                <a:cs typeface="Arial" pitchFamily="34" charset="0"/>
              </a:rPr>
              <a:t>Erprobungsfassung,Stand</a:t>
            </a:r>
            <a:r>
              <a:rPr lang="de-DE" sz="1800" i="1" dirty="0" smtClean="0">
                <a:solidFill>
                  <a:schemeClr val="tx1"/>
                </a:solidFill>
                <a:latin typeface="Arial" pitchFamily="34" charset="0"/>
                <a:cs typeface="Arial" pitchFamily="34" charset="0"/>
              </a:rPr>
              <a:t> Sept. 2013)</a:t>
            </a:r>
            <a:endParaRPr lang="de-DE" sz="1800" dirty="0">
              <a:solidFill>
                <a:schemeClr val="tx1"/>
              </a:solidFill>
              <a:latin typeface="Arial" pitchFamily="34" charset="0"/>
              <a:cs typeface="Arial" pitchFamily="34" charset="0"/>
            </a:endParaRPr>
          </a:p>
        </p:txBody>
      </p:sp>
      <p:sp>
        <p:nvSpPr>
          <p:cNvPr id="12" name="Freihandform 11"/>
          <p:cNvSpPr/>
          <p:nvPr/>
        </p:nvSpPr>
        <p:spPr>
          <a:xfrm>
            <a:off x="251521" y="1700213"/>
            <a:ext cx="2159892" cy="4176712"/>
          </a:xfrm>
          <a:custGeom>
            <a:avLst/>
            <a:gdLst>
              <a:gd name="connsiteX0" fmla="*/ 0 w 2488596"/>
              <a:gd name="connsiteY0" fmla="*/ 225179 h 1351048"/>
              <a:gd name="connsiteX1" fmla="*/ 225179 w 2488596"/>
              <a:gd name="connsiteY1" fmla="*/ 0 h 1351048"/>
              <a:gd name="connsiteX2" fmla="*/ 2263417 w 2488596"/>
              <a:gd name="connsiteY2" fmla="*/ 0 h 1351048"/>
              <a:gd name="connsiteX3" fmla="*/ 2488596 w 2488596"/>
              <a:gd name="connsiteY3" fmla="*/ 225179 h 1351048"/>
              <a:gd name="connsiteX4" fmla="*/ 2488596 w 2488596"/>
              <a:gd name="connsiteY4" fmla="*/ 1125869 h 1351048"/>
              <a:gd name="connsiteX5" fmla="*/ 2263417 w 2488596"/>
              <a:gd name="connsiteY5" fmla="*/ 1351048 h 1351048"/>
              <a:gd name="connsiteX6" fmla="*/ 225179 w 2488596"/>
              <a:gd name="connsiteY6" fmla="*/ 1351048 h 1351048"/>
              <a:gd name="connsiteX7" fmla="*/ 0 w 2488596"/>
              <a:gd name="connsiteY7" fmla="*/ 1125869 h 1351048"/>
              <a:gd name="connsiteX8" fmla="*/ 0 w 2488596"/>
              <a:gd name="connsiteY8" fmla="*/ 225179 h 135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1351048">
                <a:moveTo>
                  <a:pt x="0" y="225179"/>
                </a:moveTo>
                <a:cubicBezTo>
                  <a:pt x="0" y="100816"/>
                  <a:pt x="100816" y="0"/>
                  <a:pt x="225179" y="0"/>
                </a:cubicBezTo>
                <a:lnTo>
                  <a:pt x="2263417" y="0"/>
                </a:lnTo>
                <a:cubicBezTo>
                  <a:pt x="2387780" y="0"/>
                  <a:pt x="2488596" y="100816"/>
                  <a:pt x="2488596" y="225179"/>
                </a:cubicBezTo>
                <a:lnTo>
                  <a:pt x="2488596" y="1125869"/>
                </a:lnTo>
                <a:cubicBezTo>
                  <a:pt x="2488596" y="1250232"/>
                  <a:pt x="2387780" y="1351048"/>
                  <a:pt x="2263417" y="1351048"/>
                </a:cubicBezTo>
                <a:lnTo>
                  <a:pt x="225179" y="1351048"/>
                </a:lnTo>
                <a:cubicBezTo>
                  <a:pt x="100816" y="1351048"/>
                  <a:pt x="0" y="1250232"/>
                  <a:pt x="0" y="1125869"/>
                </a:cubicBezTo>
                <a:lnTo>
                  <a:pt x="0" y="225179"/>
                </a:lnTo>
                <a:close/>
              </a:path>
            </a:pathLst>
          </a:cu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algn="ctr" eaLnBrk="1" fontAlgn="auto" hangingPunct="1">
              <a:lnSpc>
                <a:spcPts val="1600"/>
              </a:lnSpc>
              <a:spcBef>
                <a:spcPts val="1200"/>
              </a:spcBef>
              <a:spcAft>
                <a:spcPts val="1200"/>
              </a:spcAft>
              <a:buClr>
                <a:schemeClr val="bg1">
                  <a:lumMod val="50000"/>
                </a:schemeClr>
              </a:buClr>
            </a:pPr>
            <a:r>
              <a:rPr lang="de-DE" sz="1800" dirty="0" smtClean="0">
                <a:solidFill>
                  <a:schemeClr val="tx1"/>
                </a:solidFill>
                <a:latin typeface="Arial" pitchFamily="34" charset="0"/>
                <a:cs typeface="Arial" pitchFamily="34" charset="0"/>
              </a:rPr>
              <a:t>Rückmeldung aus einer Erprobungsschule             </a:t>
            </a:r>
          </a:p>
          <a:p>
            <a:pPr algn="ctr" eaLnBrk="1" fontAlgn="auto" hangingPunct="1">
              <a:lnSpc>
                <a:spcPts val="1600"/>
              </a:lnSpc>
              <a:spcBef>
                <a:spcPts val="1200"/>
              </a:spcBef>
              <a:spcAft>
                <a:spcPts val="1200"/>
              </a:spcAft>
              <a:buClr>
                <a:schemeClr val="bg1">
                  <a:lumMod val="50000"/>
                </a:schemeClr>
              </a:buClr>
            </a:pPr>
            <a:r>
              <a:rPr lang="de-DE" sz="1800" dirty="0" smtClean="0">
                <a:solidFill>
                  <a:schemeClr val="tx1"/>
                </a:solidFill>
                <a:latin typeface="Arial" pitchFamily="34" charset="0"/>
                <a:cs typeface="Arial" pitchFamily="34" charset="0"/>
              </a:rPr>
              <a:t>Grundschule </a:t>
            </a:r>
            <a:r>
              <a:rPr lang="de-DE" sz="1800" dirty="0">
                <a:solidFill>
                  <a:schemeClr val="tx1"/>
                </a:solidFill>
                <a:latin typeface="Arial" pitchFamily="34" charset="0"/>
                <a:cs typeface="Arial" pitchFamily="34" charset="0"/>
              </a:rPr>
              <a:t>Deutsch </a:t>
            </a:r>
            <a:r>
              <a:rPr lang="de-DE" sz="1800" dirty="0" smtClean="0">
                <a:solidFill>
                  <a:schemeClr val="tx1"/>
                </a:solidFill>
                <a:latin typeface="Arial" pitchFamily="34" charset="0"/>
                <a:cs typeface="Arial" pitchFamily="34" charset="0"/>
              </a:rPr>
              <a:t>             </a:t>
            </a:r>
            <a:r>
              <a:rPr lang="de-DE" sz="1800" smtClean="0">
                <a:solidFill>
                  <a:schemeClr val="tx1"/>
                </a:solidFill>
                <a:latin typeface="Arial" pitchFamily="34" charset="0"/>
                <a:cs typeface="Arial" pitchFamily="34" charset="0"/>
              </a:rPr>
              <a:t>Klassen 3/4</a:t>
            </a:r>
            <a:endParaRPr lang="de-DE" sz="1800" dirty="0" smtClean="0">
              <a:solidFill>
                <a:schemeClr val="tx1"/>
              </a:solidFill>
              <a:latin typeface="Arial" pitchFamily="34" charset="0"/>
              <a:cs typeface="Arial" pitchFamily="34" charset="0"/>
            </a:endParaRPr>
          </a:p>
          <a:p>
            <a:pPr algn="ctr" eaLnBrk="1" fontAlgn="auto" hangingPunct="1">
              <a:lnSpc>
                <a:spcPts val="1600"/>
              </a:lnSpc>
              <a:spcBef>
                <a:spcPts val="1200"/>
              </a:spcBef>
              <a:spcAft>
                <a:spcPts val="1200"/>
              </a:spcAft>
              <a:buClr>
                <a:schemeClr val="bg1">
                  <a:lumMod val="50000"/>
                </a:schemeClr>
              </a:buClr>
            </a:pPr>
            <a:endParaRPr lang="de-DE" sz="1800" dirty="0">
              <a:solidFill>
                <a:schemeClr val="tx1"/>
              </a:solidFill>
              <a:latin typeface="Arial" pitchFamily="34" charset="0"/>
              <a:cs typeface="Arial" pitchFamily="34" charset="0"/>
            </a:endParaRPr>
          </a:p>
          <a:p>
            <a:pPr algn="ctr" eaLnBrk="1" fontAlgn="auto" hangingPunct="1">
              <a:lnSpc>
                <a:spcPts val="1600"/>
              </a:lnSpc>
              <a:spcBef>
                <a:spcPts val="1200"/>
              </a:spcBef>
              <a:spcAft>
                <a:spcPts val="1200"/>
              </a:spcAft>
              <a:buClr>
                <a:schemeClr val="bg1">
                  <a:lumMod val="50000"/>
                </a:schemeClr>
              </a:buClr>
            </a:pPr>
            <a:r>
              <a:rPr lang="de-DE" sz="1800" dirty="0" smtClean="0">
                <a:solidFill>
                  <a:schemeClr val="tx1"/>
                </a:solidFill>
                <a:latin typeface="Arial" pitchFamily="34" charset="0"/>
                <a:cs typeface="Arial" pitchFamily="34" charset="0"/>
              </a:rPr>
              <a:t>Kompetenz-beschreibung</a:t>
            </a:r>
          </a:p>
          <a:p>
            <a:pPr algn="ctr" eaLnBrk="1" fontAlgn="auto" hangingPunct="1">
              <a:lnSpc>
                <a:spcPts val="1600"/>
              </a:lnSpc>
              <a:spcBef>
                <a:spcPts val="1200"/>
              </a:spcBef>
              <a:spcAft>
                <a:spcPts val="1200"/>
              </a:spcAft>
              <a:buClr>
                <a:schemeClr val="bg1">
                  <a:lumMod val="50000"/>
                </a:schemeClr>
              </a:buClr>
            </a:pPr>
            <a:r>
              <a:rPr lang="de-DE" sz="1800" dirty="0" smtClean="0">
                <a:solidFill>
                  <a:schemeClr val="tx1"/>
                </a:solidFill>
                <a:latin typeface="Arial" pitchFamily="34" charset="0"/>
                <a:cs typeface="Arial" pitchFamily="34" charset="0"/>
              </a:rPr>
              <a:t>„Leseverstehen vertiefen“</a:t>
            </a:r>
            <a:endParaRPr lang="de-DE" sz="1800" dirty="0">
              <a:solidFill>
                <a:schemeClr val="tx1"/>
              </a:solidFill>
              <a:latin typeface="Arial" pitchFamily="34" charset="0"/>
              <a:cs typeface="Arial" pitchFamily="34" charset="0"/>
            </a:endParaRPr>
          </a:p>
        </p:txBody>
      </p:sp>
      <p:sp>
        <p:nvSpPr>
          <p:cNvPr id="8" name="Rechteck 4"/>
          <p:cNvSpPr>
            <a:spLocks noChangeArrowheads="1"/>
          </p:cNvSpPr>
          <p:nvPr/>
        </p:nvSpPr>
        <p:spPr bwMode="auto">
          <a:xfrm>
            <a:off x="0" y="962496"/>
            <a:ext cx="9144000" cy="523220"/>
          </a:xfrm>
          <a:prstGeom prst="rect">
            <a:avLst/>
          </a:prstGeom>
          <a:noFill/>
          <a:ln w="9525">
            <a:noFill/>
            <a:miter lim="800000"/>
            <a:headEnd/>
            <a:tailEnd/>
          </a:ln>
        </p:spPr>
        <p:txBody>
          <a:bodyPr wrap="square">
            <a:spAutoFit/>
          </a:bodyPr>
          <a:lstStyle/>
          <a:p>
            <a:pPr algn="ctr"/>
            <a:r>
              <a:rPr lang="de-DE" sz="2800" dirty="0" smtClean="0">
                <a:latin typeface="Calibri"/>
                <a:cs typeface="Calibri"/>
              </a:rPr>
              <a:t>Umgang mit Optimierungshinweisen - Beispiel 1</a:t>
            </a:r>
            <a:endParaRPr lang="de-DE" sz="2800" dirty="0">
              <a:latin typeface="Calibri"/>
              <a:cs typeface="Calibri"/>
            </a:endParaRPr>
          </a:p>
        </p:txBody>
      </p:sp>
      <p:sp>
        <p:nvSpPr>
          <p:cNvPr id="3" name="Pfeil nach rechts 2"/>
          <p:cNvSpPr/>
          <p:nvPr/>
        </p:nvSpPr>
        <p:spPr>
          <a:xfrm>
            <a:off x="5292080" y="3284984"/>
            <a:ext cx="576064" cy="864096"/>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p>
        </p:txBody>
      </p:sp>
      <p:sp>
        <p:nvSpPr>
          <p:cNvPr id="21" name="Freihandform 20"/>
          <p:cNvSpPr/>
          <p:nvPr/>
        </p:nvSpPr>
        <p:spPr>
          <a:xfrm>
            <a:off x="5940152" y="2564904"/>
            <a:ext cx="2592288" cy="3168352"/>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0" vert="horz" wrap="square" lIns="108000" tIns="72000" rIns="108000" bIns="72000" numCol="1" spcCol="1270" anchor="t" anchorCtr="0">
            <a:noAutofit/>
          </a:bodyPr>
          <a:lstStyle/>
          <a:p>
            <a:endParaRPr lang="de-DE" sz="1800" dirty="0">
              <a:solidFill>
                <a:schemeClr val="tx1"/>
              </a:solidFill>
              <a:latin typeface="Arial" pitchFamily="34" charset="0"/>
              <a:cs typeface="Arial" pitchFamily="34" charset="0"/>
            </a:endParaRPr>
          </a:p>
        </p:txBody>
      </p:sp>
      <p:sp>
        <p:nvSpPr>
          <p:cNvPr id="16" name="Freihandform 15"/>
          <p:cNvSpPr/>
          <p:nvPr/>
        </p:nvSpPr>
        <p:spPr>
          <a:xfrm>
            <a:off x="5940152" y="1700808"/>
            <a:ext cx="2592288" cy="4176713"/>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a:no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t" anchorCtr="0">
            <a:noAutofit/>
          </a:bodyPr>
          <a:lstStyle/>
          <a:p>
            <a:r>
              <a:rPr lang="de-DE" sz="1800" dirty="0" smtClean="0">
                <a:solidFill>
                  <a:schemeClr val="tx1"/>
                </a:solidFill>
                <a:latin typeface="Arial" panose="020B0604020202020204" pitchFamily="34" charset="0"/>
                <a:cs typeface="Arial" panose="020B0604020202020204" pitchFamily="34" charset="0"/>
              </a:rPr>
              <a:t>„Die Schülerinnen und Schüler können unterschiedliche Textarten sinnkonstruierend lesen. Sie nutzen die Inhalte der gelesenen Texte individuell und kooperativ zur Erweiterung ihrer Gedanken und </a:t>
            </a:r>
            <a:r>
              <a:rPr lang="de-DE" sz="1800" smtClean="0">
                <a:solidFill>
                  <a:schemeClr val="tx1"/>
                </a:solidFill>
                <a:latin typeface="Arial" panose="020B0604020202020204" pitchFamily="34" charset="0"/>
                <a:cs typeface="Arial" panose="020B0604020202020204" pitchFamily="34" charset="0"/>
              </a:rPr>
              <a:t>Handlungen“.</a:t>
            </a:r>
            <a:endParaRPr lang="de-DE" sz="1800" dirty="0" smtClean="0">
              <a:solidFill>
                <a:schemeClr val="tx1"/>
              </a:solidFill>
              <a:latin typeface="Arial" panose="020B0604020202020204" pitchFamily="34" charset="0"/>
              <a:cs typeface="Arial" panose="020B0604020202020204" pitchFamily="34" charset="0"/>
            </a:endParaRPr>
          </a:p>
          <a:p>
            <a:r>
              <a:rPr lang="de-DE" sz="1800" dirty="0" smtClean="0">
                <a:solidFill>
                  <a:schemeClr val="tx1"/>
                </a:solidFill>
                <a:latin typeface="Arial" panose="020B0604020202020204" pitchFamily="34" charset="0"/>
                <a:cs typeface="Arial" panose="020B0604020202020204" pitchFamily="34" charset="0"/>
              </a:rPr>
              <a:t>(</a:t>
            </a:r>
            <a:r>
              <a:rPr lang="de-DE" sz="1800" i="1" dirty="0" smtClean="0">
                <a:solidFill>
                  <a:schemeClr val="tx1"/>
                </a:solidFill>
                <a:latin typeface="Arial" panose="020B0604020202020204" pitchFamily="34" charset="0"/>
                <a:cs typeface="Arial" panose="020B0604020202020204" pitchFamily="34" charset="0"/>
              </a:rPr>
              <a:t>Anhörungsfassung, Stand Sept. 2015)</a:t>
            </a:r>
            <a:endParaRPr lang="de-DE" sz="1800" i="1" dirty="0">
              <a:solidFill>
                <a:schemeClr val="tx1"/>
              </a:solidFill>
              <a:latin typeface="Arial" panose="020B0604020202020204" pitchFamily="34" charset="0"/>
              <a:cs typeface="Arial" panose="020B0604020202020204" pitchFamily="34" charset="0"/>
            </a:endParaRPr>
          </a:p>
          <a:p>
            <a:endParaRPr lang="de-DE" sz="1800" dirty="0">
              <a:solidFill>
                <a:schemeClr val="tx1"/>
              </a:solidFill>
              <a:latin typeface="Arial" pitchFamily="34" charset="0"/>
              <a:cs typeface="Arial" pitchFamily="34"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4482000"/>
            <a:ext cx="2008712" cy="1404035"/>
          </a:xfrm>
          <a:prstGeom prst="round2SameRect">
            <a:avLst>
              <a:gd name="adj1" fmla="val 19937"/>
              <a:gd name="adj2" fmla="val 0"/>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78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8</a:t>
            </a:r>
            <a:endParaRPr lang="de-DE" sz="1100" dirty="0">
              <a:latin typeface="Arial" panose="020B0604020202020204" pitchFamily="34" charset="0"/>
              <a:cs typeface="Arial" panose="020B0604020202020204" pitchFamily="34" charset="0"/>
            </a:endParaRPr>
          </a:p>
        </p:txBody>
      </p:sp>
      <p:sp>
        <p:nvSpPr>
          <p:cNvPr id="12" name="Freihandform 11"/>
          <p:cNvSpPr/>
          <p:nvPr/>
        </p:nvSpPr>
        <p:spPr>
          <a:xfrm>
            <a:off x="251521" y="1700213"/>
            <a:ext cx="2159892" cy="4176712"/>
          </a:xfrm>
          <a:custGeom>
            <a:avLst/>
            <a:gdLst>
              <a:gd name="connsiteX0" fmla="*/ 0 w 2488596"/>
              <a:gd name="connsiteY0" fmla="*/ 225179 h 1351048"/>
              <a:gd name="connsiteX1" fmla="*/ 225179 w 2488596"/>
              <a:gd name="connsiteY1" fmla="*/ 0 h 1351048"/>
              <a:gd name="connsiteX2" fmla="*/ 2263417 w 2488596"/>
              <a:gd name="connsiteY2" fmla="*/ 0 h 1351048"/>
              <a:gd name="connsiteX3" fmla="*/ 2488596 w 2488596"/>
              <a:gd name="connsiteY3" fmla="*/ 225179 h 1351048"/>
              <a:gd name="connsiteX4" fmla="*/ 2488596 w 2488596"/>
              <a:gd name="connsiteY4" fmla="*/ 1125869 h 1351048"/>
              <a:gd name="connsiteX5" fmla="*/ 2263417 w 2488596"/>
              <a:gd name="connsiteY5" fmla="*/ 1351048 h 1351048"/>
              <a:gd name="connsiteX6" fmla="*/ 225179 w 2488596"/>
              <a:gd name="connsiteY6" fmla="*/ 1351048 h 1351048"/>
              <a:gd name="connsiteX7" fmla="*/ 0 w 2488596"/>
              <a:gd name="connsiteY7" fmla="*/ 1125869 h 1351048"/>
              <a:gd name="connsiteX8" fmla="*/ 0 w 2488596"/>
              <a:gd name="connsiteY8" fmla="*/ 225179 h 135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1351048">
                <a:moveTo>
                  <a:pt x="0" y="225179"/>
                </a:moveTo>
                <a:cubicBezTo>
                  <a:pt x="0" y="100816"/>
                  <a:pt x="100816" y="0"/>
                  <a:pt x="225179" y="0"/>
                </a:cubicBezTo>
                <a:lnTo>
                  <a:pt x="2263417" y="0"/>
                </a:lnTo>
                <a:cubicBezTo>
                  <a:pt x="2387780" y="0"/>
                  <a:pt x="2488596" y="100816"/>
                  <a:pt x="2488596" y="225179"/>
                </a:cubicBezTo>
                <a:lnTo>
                  <a:pt x="2488596" y="1125869"/>
                </a:lnTo>
                <a:cubicBezTo>
                  <a:pt x="2488596" y="1250232"/>
                  <a:pt x="2387780" y="1351048"/>
                  <a:pt x="2263417" y="1351048"/>
                </a:cubicBezTo>
                <a:lnTo>
                  <a:pt x="225179" y="1351048"/>
                </a:lnTo>
                <a:cubicBezTo>
                  <a:pt x="100816" y="1351048"/>
                  <a:pt x="0" y="1250232"/>
                  <a:pt x="0" y="1125869"/>
                </a:cubicBezTo>
                <a:lnTo>
                  <a:pt x="0" y="225179"/>
                </a:lnTo>
                <a:close/>
              </a:path>
            </a:pathLst>
          </a:cu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algn="ctr">
              <a:tabLst>
                <a:tab pos="720725" algn="r"/>
              </a:tabLst>
            </a:pPr>
            <a:r>
              <a:rPr lang="de-DE" sz="1800" dirty="0" smtClean="0">
                <a:latin typeface="Arial" panose="020B0604020202020204" pitchFamily="34" charset="0"/>
                <a:cs typeface="Arial" panose="020B0604020202020204" pitchFamily="34" charset="0"/>
              </a:rPr>
              <a:t>Rückmeldung aus dem Beirat zur Bildungs-</a:t>
            </a:r>
            <a:r>
              <a:rPr lang="de-DE" sz="1800" dirty="0" err="1" smtClean="0">
                <a:latin typeface="Arial" panose="020B0604020202020204" pitchFamily="34" charset="0"/>
                <a:cs typeface="Arial" panose="020B0604020202020204" pitchFamily="34" charset="0"/>
              </a:rPr>
              <a:t>planreform</a:t>
            </a:r>
            <a:r>
              <a:rPr lang="de-DE" sz="1800" dirty="0" smtClean="0">
                <a:latin typeface="Arial" panose="020B0604020202020204" pitchFamily="34" charset="0"/>
                <a:cs typeface="Arial" panose="020B0604020202020204" pitchFamily="34" charset="0"/>
              </a:rPr>
              <a:t> </a:t>
            </a:r>
            <a:endParaRPr lang="de-DE" sz="1800" dirty="0">
              <a:latin typeface="Arial" panose="020B0604020202020204" pitchFamily="34" charset="0"/>
              <a:cs typeface="Arial" panose="020B0604020202020204" pitchFamily="34" charset="0"/>
            </a:endParaRPr>
          </a:p>
        </p:txBody>
      </p:sp>
      <p:sp>
        <p:nvSpPr>
          <p:cNvPr id="8" name="Rechteck 4"/>
          <p:cNvSpPr>
            <a:spLocks noChangeArrowheads="1"/>
          </p:cNvSpPr>
          <p:nvPr/>
        </p:nvSpPr>
        <p:spPr bwMode="auto">
          <a:xfrm>
            <a:off x="0" y="962496"/>
            <a:ext cx="9144000" cy="954107"/>
          </a:xfrm>
          <a:prstGeom prst="rect">
            <a:avLst/>
          </a:prstGeom>
          <a:noFill/>
          <a:ln w="9525">
            <a:noFill/>
            <a:miter lim="800000"/>
            <a:headEnd/>
            <a:tailEnd/>
          </a:ln>
        </p:spPr>
        <p:txBody>
          <a:bodyPr wrap="square">
            <a:spAutoFit/>
          </a:bodyPr>
          <a:lstStyle/>
          <a:p>
            <a:pPr algn="ctr"/>
            <a:r>
              <a:rPr lang="de-DE" sz="2800" dirty="0" smtClean="0">
                <a:latin typeface="Calibri"/>
                <a:cs typeface="Calibri"/>
              </a:rPr>
              <a:t>Umgang mit Optimierungshinweisen</a:t>
            </a:r>
            <a:r>
              <a:rPr lang="de-DE" sz="2800" dirty="0">
                <a:latin typeface="Calibri"/>
                <a:cs typeface="Calibri"/>
              </a:rPr>
              <a:t>- Beispiel </a:t>
            </a:r>
            <a:r>
              <a:rPr lang="de-DE" sz="2800" dirty="0" smtClean="0">
                <a:latin typeface="Calibri"/>
                <a:cs typeface="Calibri"/>
              </a:rPr>
              <a:t>2</a:t>
            </a:r>
            <a:endParaRPr lang="de-DE" sz="2800" dirty="0">
              <a:latin typeface="Calibri"/>
              <a:cs typeface="Calibri"/>
            </a:endParaRPr>
          </a:p>
          <a:p>
            <a:pPr algn="ctr"/>
            <a:endParaRPr lang="de-DE" sz="2800" dirty="0">
              <a:latin typeface="Calibri"/>
              <a:cs typeface="Calibri"/>
            </a:endParaRPr>
          </a:p>
        </p:txBody>
      </p:sp>
      <p:sp>
        <p:nvSpPr>
          <p:cNvPr id="16" name="Freihandform 15"/>
          <p:cNvSpPr/>
          <p:nvPr/>
        </p:nvSpPr>
        <p:spPr>
          <a:xfrm>
            <a:off x="5970654" y="1700212"/>
            <a:ext cx="2417696" cy="4176713"/>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800" dirty="0"/>
          </a:p>
          <a:p>
            <a:r>
              <a:rPr lang="de-DE" sz="1800" u="sng" dirty="0">
                <a:latin typeface="Arial" panose="020B0604020202020204" pitchFamily="34" charset="0"/>
                <a:cs typeface="Arial" panose="020B0604020202020204" pitchFamily="34" charset="0"/>
              </a:rPr>
              <a:t>Deutsch</a:t>
            </a:r>
            <a:r>
              <a:rPr lang="de-DE" sz="1800" dirty="0">
                <a:latin typeface="Arial" panose="020B0604020202020204" pitchFamily="34" charset="0"/>
                <a:cs typeface="Arial" panose="020B0604020202020204" pitchFamily="34" charset="0"/>
              </a:rPr>
              <a:t>: </a:t>
            </a:r>
          </a:p>
          <a:p>
            <a:r>
              <a:rPr lang="de-DE" sz="1800" dirty="0">
                <a:latin typeface="Arial" panose="020B0604020202020204" pitchFamily="34" charset="0"/>
                <a:cs typeface="Arial" panose="020B0604020202020204" pitchFamily="34" charset="0"/>
              </a:rPr>
              <a:t>Anregungen zu „Szenischen Verfahren“ in prozess- und inhaltsbezogenen Kompetenzen </a:t>
            </a:r>
          </a:p>
          <a:p>
            <a:endParaRPr lang="de-DE" sz="1800" dirty="0">
              <a:latin typeface="Arial" panose="020B0604020202020204" pitchFamily="34" charset="0"/>
              <a:cs typeface="Arial" panose="020B0604020202020204" pitchFamily="34" charset="0"/>
            </a:endParaRPr>
          </a:p>
          <a:p>
            <a:r>
              <a:rPr lang="de-DE" sz="1800" u="sng" dirty="0">
                <a:latin typeface="Arial" panose="020B0604020202020204" pitchFamily="34" charset="0"/>
                <a:cs typeface="Arial" panose="020B0604020202020204" pitchFamily="34" charset="0"/>
              </a:rPr>
              <a:t>Englisch</a:t>
            </a:r>
            <a:r>
              <a:rPr lang="de-DE" sz="1800" dirty="0">
                <a:latin typeface="Arial" panose="020B0604020202020204" pitchFamily="34" charset="0"/>
                <a:cs typeface="Arial" panose="020B0604020202020204" pitchFamily="34" charset="0"/>
              </a:rPr>
              <a:t>: </a:t>
            </a:r>
          </a:p>
          <a:p>
            <a:r>
              <a:rPr lang="de-DE" sz="1800" dirty="0">
                <a:latin typeface="Arial" panose="020B0604020202020204" pitchFamily="34" charset="0"/>
                <a:cs typeface="Arial" panose="020B0604020202020204" pitchFamily="34" charset="0"/>
              </a:rPr>
              <a:t>„Szenische Umgestaltung von Texten“ im Bereich der Text- und Medienkompetenz</a:t>
            </a:r>
          </a:p>
        </p:txBody>
      </p:sp>
      <p:sp>
        <p:nvSpPr>
          <p:cNvPr id="9" name="Freihandform 8"/>
          <p:cNvSpPr/>
          <p:nvPr/>
        </p:nvSpPr>
        <p:spPr>
          <a:xfrm>
            <a:off x="2699792" y="1700808"/>
            <a:ext cx="2447925" cy="4176712"/>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ctr" anchorCtr="1">
            <a:noAutofit/>
          </a:bodyPr>
          <a:lstStyle/>
          <a:p>
            <a:pPr algn="ctr"/>
            <a:r>
              <a:rPr lang="de-DE" sz="1800" dirty="0">
                <a:latin typeface="Arial" panose="020B0604020202020204" pitchFamily="34" charset="0"/>
                <a:cs typeface="Arial" panose="020B0604020202020204" pitchFamily="34" charset="0"/>
              </a:rPr>
              <a:t>Szenische Verfahren </a:t>
            </a:r>
            <a:r>
              <a:rPr lang="de-DE" sz="1800" dirty="0" smtClean="0">
                <a:latin typeface="Arial" panose="020B0604020202020204" pitchFamily="34" charset="0"/>
                <a:cs typeface="Arial" panose="020B0604020202020204" pitchFamily="34" charset="0"/>
              </a:rPr>
              <a:t>zum Unterrichtsprinzip ausbauen</a:t>
            </a:r>
            <a:endParaRPr lang="de-DE" sz="1800" dirty="0">
              <a:solidFill>
                <a:schemeClr val="tx1"/>
              </a:solidFill>
              <a:latin typeface="Arial" pitchFamily="34" charset="0"/>
              <a:cs typeface="Arial" pitchFamily="34" charset="0"/>
            </a:endParaRPr>
          </a:p>
        </p:txBody>
      </p:sp>
      <p:sp>
        <p:nvSpPr>
          <p:cNvPr id="14" name="Pfeil nach rechts 13"/>
          <p:cNvSpPr/>
          <p:nvPr/>
        </p:nvSpPr>
        <p:spPr>
          <a:xfrm>
            <a:off x="5291534" y="3284984"/>
            <a:ext cx="576064" cy="864096"/>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36344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51520" y="6309320"/>
            <a:ext cx="504056" cy="261610"/>
          </a:xfrm>
          <a:prstGeom prst="rect">
            <a:avLst/>
          </a:prstGeom>
          <a:noFill/>
        </p:spPr>
        <p:txBody>
          <a:bodyPr wrap="square" rtlCol="0">
            <a:spAutoFit/>
          </a:bodyPr>
          <a:lstStyle/>
          <a:p>
            <a:r>
              <a:rPr lang="de-DE" sz="1100" dirty="0" smtClean="0">
                <a:latin typeface="Arial" panose="020B0604020202020204" pitchFamily="34" charset="0"/>
                <a:cs typeface="Arial" panose="020B0604020202020204" pitchFamily="34" charset="0"/>
              </a:rPr>
              <a:t>9</a:t>
            </a:r>
            <a:endParaRPr lang="de-DE" sz="1100" dirty="0">
              <a:latin typeface="Arial" panose="020B0604020202020204" pitchFamily="34" charset="0"/>
              <a:cs typeface="Arial" panose="020B0604020202020204" pitchFamily="34" charset="0"/>
            </a:endParaRPr>
          </a:p>
        </p:txBody>
      </p:sp>
      <p:sp>
        <p:nvSpPr>
          <p:cNvPr id="12" name="Freihandform 11"/>
          <p:cNvSpPr/>
          <p:nvPr/>
        </p:nvSpPr>
        <p:spPr>
          <a:xfrm>
            <a:off x="251521" y="1700213"/>
            <a:ext cx="2159892" cy="4176712"/>
          </a:xfrm>
          <a:custGeom>
            <a:avLst/>
            <a:gdLst>
              <a:gd name="connsiteX0" fmla="*/ 0 w 2488596"/>
              <a:gd name="connsiteY0" fmla="*/ 225179 h 1351048"/>
              <a:gd name="connsiteX1" fmla="*/ 225179 w 2488596"/>
              <a:gd name="connsiteY1" fmla="*/ 0 h 1351048"/>
              <a:gd name="connsiteX2" fmla="*/ 2263417 w 2488596"/>
              <a:gd name="connsiteY2" fmla="*/ 0 h 1351048"/>
              <a:gd name="connsiteX3" fmla="*/ 2488596 w 2488596"/>
              <a:gd name="connsiteY3" fmla="*/ 225179 h 1351048"/>
              <a:gd name="connsiteX4" fmla="*/ 2488596 w 2488596"/>
              <a:gd name="connsiteY4" fmla="*/ 1125869 h 1351048"/>
              <a:gd name="connsiteX5" fmla="*/ 2263417 w 2488596"/>
              <a:gd name="connsiteY5" fmla="*/ 1351048 h 1351048"/>
              <a:gd name="connsiteX6" fmla="*/ 225179 w 2488596"/>
              <a:gd name="connsiteY6" fmla="*/ 1351048 h 1351048"/>
              <a:gd name="connsiteX7" fmla="*/ 0 w 2488596"/>
              <a:gd name="connsiteY7" fmla="*/ 1125869 h 1351048"/>
              <a:gd name="connsiteX8" fmla="*/ 0 w 2488596"/>
              <a:gd name="connsiteY8" fmla="*/ 225179 h 135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1351048">
                <a:moveTo>
                  <a:pt x="0" y="225179"/>
                </a:moveTo>
                <a:cubicBezTo>
                  <a:pt x="0" y="100816"/>
                  <a:pt x="100816" y="0"/>
                  <a:pt x="225179" y="0"/>
                </a:cubicBezTo>
                <a:lnTo>
                  <a:pt x="2263417" y="0"/>
                </a:lnTo>
                <a:cubicBezTo>
                  <a:pt x="2387780" y="0"/>
                  <a:pt x="2488596" y="100816"/>
                  <a:pt x="2488596" y="225179"/>
                </a:cubicBezTo>
                <a:lnTo>
                  <a:pt x="2488596" y="1125869"/>
                </a:lnTo>
                <a:cubicBezTo>
                  <a:pt x="2488596" y="1250232"/>
                  <a:pt x="2387780" y="1351048"/>
                  <a:pt x="2263417" y="1351048"/>
                </a:cubicBezTo>
                <a:lnTo>
                  <a:pt x="225179" y="1351048"/>
                </a:lnTo>
                <a:cubicBezTo>
                  <a:pt x="100816" y="1351048"/>
                  <a:pt x="0" y="1250232"/>
                  <a:pt x="0" y="1125869"/>
                </a:cubicBezTo>
                <a:lnTo>
                  <a:pt x="0" y="225179"/>
                </a:lnTo>
                <a:close/>
              </a:path>
            </a:pathLst>
          </a:cu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marL="87313" algn="ctr">
              <a:tabLst>
                <a:tab pos="447675" algn="r"/>
              </a:tabLst>
            </a:pPr>
            <a:r>
              <a:rPr lang="de-DE" sz="1800" dirty="0" smtClean="0">
                <a:latin typeface="Arial" panose="020B0604020202020204" pitchFamily="34" charset="0"/>
                <a:cs typeface="Arial" panose="020B0604020202020204" pitchFamily="34" charset="0"/>
              </a:rPr>
              <a:t>Rückmeldung des Vereins Gegen </a:t>
            </a:r>
            <a:r>
              <a:rPr lang="de-DE" sz="1800" dirty="0">
                <a:latin typeface="Arial" panose="020B0604020202020204" pitchFamily="34" charset="0"/>
                <a:cs typeface="Arial" panose="020B0604020202020204" pitchFamily="34" charset="0"/>
              </a:rPr>
              <a:t>Vergessen - Für Demokratie e.V., regionale Arbeitsgruppe</a:t>
            </a:r>
          </a:p>
        </p:txBody>
      </p:sp>
      <p:sp>
        <p:nvSpPr>
          <p:cNvPr id="8" name="Rechteck 4"/>
          <p:cNvSpPr>
            <a:spLocks noChangeArrowheads="1"/>
          </p:cNvSpPr>
          <p:nvPr/>
        </p:nvSpPr>
        <p:spPr bwMode="auto">
          <a:xfrm>
            <a:off x="0" y="962496"/>
            <a:ext cx="9144000" cy="954107"/>
          </a:xfrm>
          <a:prstGeom prst="rect">
            <a:avLst/>
          </a:prstGeom>
          <a:noFill/>
          <a:ln w="9525">
            <a:noFill/>
            <a:miter lim="800000"/>
            <a:headEnd/>
            <a:tailEnd/>
          </a:ln>
        </p:spPr>
        <p:txBody>
          <a:bodyPr wrap="square">
            <a:spAutoFit/>
          </a:bodyPr>
          <a:lstStyle/>
          <a:p>
            <a:pPr algn="ctr"/>
            <a:r>
              <a:rPr lang="de-DE" sz="2800" dirty="0" smtClean="0">
                <a:latin typeface="Calibri"/>
                <a:cs typeface="Calibri"/>
              </a:rPr>
              <a:t>Umgang mit Optimierungshinweisen</a:t>
            </a:r>
            <a:r>
              <a:rPr lang="de-DE" sz="2800" dirty="0">
                <a:latin typeface="Calibri"/>
                <a:cs typeface="Calibri"/>
              </a:rPr>
              <a:t>- Beispiel </a:t>
            </a:r>
            <a:r>
              <a:rPr lang="de-DE" sz="2800" dirty="0" smtClean="0">
                <a:latin typeface="Calibri"/>
                <a:cs typeface="Calibri"/>
              </a:rPr>
              <a:t>3</a:t>
            </a:r>
            <a:endParaRPr lang="de-DE" sz="2800" dirty="0">
              <a:latin typeface="Calibri"/>
              <a:cs typeface="Calibri"/>
            </a:endParaRPr>
          </a:p>
          <a:p>
            <a:pPr algn="ctr"/>
            <a:endParaRPr lang="de-DE" sz="2800" dirty="0">
              <a:latin typeface="Calibri"/>
              <a:cs typeface="Calibri"/>
            </a:endParaRPr>
          </a:p>
        </p:txBody>
      </p:sp>
      <p:sp>
        <p:nvSpPr>
          <p:cNvPr id="7" name="Freihandform 6"/>
          <p:cNvSpPr/>
          <p:nvPr/>
        </p:nvSpPr>
        <p:spPr>
          <a:xfrm>
            <a:off x="5971200" y="1700212"/>
            <a:ext cx="2417696" cy="4176713"/>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de-DE" sz="1800" dirty="0"/>
          </a:p>
          <a:p>
            <a:pPr marL="87313" indent="-87313" fontAlgn="b"/>
            <a:r>
              <a:rPr lang="de-DE" sz="1800" dirty="0" smtClean="0">
                <a:latin typeface="Arial" panose="020B0604020202020204" pitchFamily="34" charset="0"/>
                <a:cs typeface="Arial" panose="020B0604020202020204" pitchFamily="34" charset="0"/>
              </a:rPr>
              <a:t>Verankerung in den</a:t>
            </a:r>
          </a:p>
          <a:p>
            <a:pPr marL="87313" indent="-87313" fontAlgn="b"/>
            <a:r>
              <a:rPr lang="de-DE" sz="1800" dirty="0" smtClean="0">
                <a:latin typeface="Arial" panose="020B0604020202020204" pitchFamily="34" charset="0"/>
                <a:cs typeface="Arial" panose="020B0604020202020204" pitchFamily="34" charset="0"/>
              </a:rPr>
              <a:t>prozessbezogenen </a:t>
            </a:r>
          </a:p>
          <a:p>
            <a:pPr marL="87313" indent="-87313" fontAlgn="b"/>
            <a:r>
              <a:rPr lang="de-DE" sz="1800" dirty="0">
                <a:latin typeface="Arial" panose="020B0604020202020204" pitchFamily="34" charset="0"/>
                <a:cs typeface="Arial" panose="020B0604020202020204" pitchFamily="34" charset="0"/>
              </a:rPr>
              <a:t>K</a:t>
            </a:r>
            <a:r>
              <a:rPr lang="de-DE" sz="1800" dirty="0" smtClean="0">
                <a:latin typeface="Arial" panose="020B0604020202020204" pitchFamily="34" charset="0"/>
                <a:cs typeface="Arial" panose="020B0604020202020204" pitchFamily="34" charset="0"/>
              </a:rPr>
              <a:t>ompetenzen </a:t>
            </a:r>
          </a:p>
          <a:p>
            <a:pPr marL="87313" indent="-87313" fontAlgn="b"/>
            <a:endParaRPr lang="de-DE" sz="1800" dirty="0">
              <a:latin typeface="Arial" panose="020B0604020202020204" pitchFamily="34" charset="0"/>
              <a:cs typeface="Arial" panose="020B0604020202020204" pitchFamily="34" charset="0"/>
            </a:endParaRPr>
          </a:p>
          <a:p>
            <a:pPr marL="87313" indent="-87313" fontAlgn="b"/>
            <a:r>
              <a:rPr lang="de-DE" sz="1800" dirty="0" smtClean="0">
                <a:latin typeface="Arial" panose="020B0604020202020204" pitchFamily="34" charset="0"/>
                <a:cs typeface="Arial" panose="020B0604020202020204" pitchFamily="34" charset="0"/>
              </a:rPr>
              <a:t>„</a:t>
            </a:r>
            <a:r>
              <a:rPr lang="de-DE" sz="1800" dirty="0">
                <a:latin typeface="Arial" panose="020B0604020202020204" pitchFamily="34" charset="0"/>
                <a:cs typeface="Arial" panose="020B0604020202020204" pitchFamily="34" charset="0"/>
              </a:rPr>
              <a:t>Die Schülerinnen und  Schüler können Informationen aus außerschulischen Lernorten auswerten (z. B. </a:t>
            </a:r>
            <a:r>
              <a:rPr lang="de-DE" sz="1800" dirty="0" smtClean="0">
                <a:latin typeface="Arial" panose="020B0604020202020204" pitchFamily="34" charset="0"/>
                <a:cs typeface="Arial" panose="020B0604020202020204" pitchFamily="34" charset="0"/>
              </a:rPr>
              <a:t>Museum</a:t>
            </a:r>
            <a:r>
              <a:rPr lang="de-DE" sz="1800" dirty="0">
                <a:latin typeface="Arial" panose="020B0604020202020204" pitchFamily="34" charset="0"/>
                <a:cs typeface="Arial" panose="020B0604020202020204" pitchFamily="34" charset="0"/>
              </a:rPr>
              <a:t>, Archiv, Denkmal, Kulturdenkmal, Gedenkstätte, historischer Ort).“</a:t>
            </a:r>
          </a:p>
        </p:txBody>
      </p:sp>
      <p:sp>
        <p:nvSpPr>
          <p:cNvPr id="9" name="Freihandform 8"/>
          <p:cNvSpPr/>
          <p:nvPr/>
        </p:nvSpPr>
        <p:spPr>
          <a:xfrm>
            <a:off x="2700139" y="1700808"/>
            <a:ext cx="2447925" cy="4176712"/>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ctr" anchorCtr="1">
            <a:noAutofit/>
          </a:bodyPr>
          <a:lstStyle/>
          <a:p>
            <a:pPr algn="ctr"/>
            <a:r>
              <a:rPr lang="de-DE" sz="1800" dirty="0">
                <a:latin typeface="Arial" panose="020B0604020202020204" pitchFamily="34" charset="0"/>
                <a:cs typeface="Arial" panose="020B0604020202020204" pitchFamily="34" charset="0"/>
              </a:rPr>
              <a:t>Gedenkstätten in Baden-Württemberg als außerschulische Lernorte verankern</a:t>
            </a:r>
          </a:p>
        </p:txBody>
      </p:sp>
      <p:sp>
        <p:nvSpPr>
          <p:cNvPr id="10" name="Pfeil nach rechts 9"/>
          <p:cNvSpPr/>
          <p:nvPr/>
        </p:nvSpPr>
        <p:spPr>
          <a:xfrm>
            <a:off x="5292080" y="3284984"/>
            <a:ext cx="576064" cy="864096"/>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10451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Design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2694</Words>
  <Application>Microsoft Office PowerPoint</Application>
  <PresentationFormat>Bildschirmpräsentation (4:3)</PresentationFormat>
  <Paragraphs>409</Paragraphs>
  <Slides>20</Slides>
  <Notes>20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20</vt:i4>
      </vt:variant>
    </vt:vector>
  </HeadingPairs>
  <TitlesOfParts>
    <vt:vector size="27" baseType="lpstr">
      <vt:lpstr>Arial</vt:lpstr>
      <vt:lpstr>Calibri</vt:lpstr>
      <vt:lpstr>Symbol</vt:lpstr>
      <vt:lpstr>Times</vt:lpstr>
      <vt:lpstr>Times New Roman</vt:lpstr>
      <vt:lpstr>Wingdings</vt:lpstr>
      <vt:lpstr>Design1</vt:lpstr>
      <vt:lpstr>Bildungsplanreform 2016 der allgemein bildenden Schulen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IZLBW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Bildungsplanreform  2015/2016</dc:title>
  <dc:subject>PowerPoint-Präsentation</dc:subject>
  <dc:creator>Vollrath, Carmen (KM)</dc:creator>
  <cp:lastModifiedBy>Norbert Schwenold</cp:lastModifiedBy>
  <cp:revision>728</cp:revision>
  <cp:lastPrinted>2015-11-20T11:07:21Z</cp:lastPrinted>
  <dcterms:created xsi:type="dcterms:W3CDTF">2014-01-13T07:52:59Z</dcterms:created>
  <dcterms:modified xsi:type="dcterms:W3CDTF">2015-12-07T07:51:23Z</dcterms:modified>
</cp:coreProperties>
</file>